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87" r:id="rId4"/>
    <p:sldId id="277" r:id="rId5"/>
    <p:sldId id="284" r:id="rId6"/>
    <p:sldId id="257" r:id="rId7"/>
    <p:sldId id="266" r:id="rId8"/>
    <p:sldId id="286" r:id="rId9"/>
    <p:sldId id="261" r:id="rId10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46"/>
    <a:srgbClr val="F2F7FC"/>
    <a:srgbClr val="9DC3E6"/>
    <a:srgbClr val="BDD7EE"/>
    <a:srgbClr val="EA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77445" autoAdjust="0"/>
  </p:normalViewPr>
  <p:slideViewPr>
    <p:cSldViewPr snapToGrid="0">
      <p:cViewPr varScale="1">
        <p:scale>
          <a:sx n="90" d="100"/>
          <a:sy n="90" d="100"/>
        </p:scale>
        <p:origin x="11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52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2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646AF-0E5B-46F5-B2E7-B4BE3E9D1CC8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50626"/>
            <a:ext cx="5438775" cy="3888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443"/>
            <a:ext cx="2946400" cy="4952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443"/>
            <a:ext cx="2946400" cy="4952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F2134-AD1A-45BC-B58C-775EE8F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68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3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238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Процент исполнения мероприятия </a:t>
            </a:r>
            <a:r>
              <a:rPr lang="ru-RU" b="1" dirty="0" smtClean="0"/>
              <a:t>РАП</a:t>
            </a:r>
            <a:r>
              <a:rPr lang="ru-RU" dirty="0" smtClean="0"/>
              <a:t> на 01.01.2019 </a:t>
            </a:r>
            <a:r>
              <a:rPr lang="ru-RU" b="1" dirty="0" smtClean="0"/>
              <a:t>по площади</a:t>
            </a:r>
            <a:r>
              <a:rPr lang="ru-RU" dirty="0" smtClean="0"/>
              <a:t>,</a:t>
            </a:r>
            <a:r>
              <a:rPr lang="ru-RU" baseline="0" dirty="0" smtClean="0"/>
              <a:t> подлежащей расселению</a:t>
            </a:r>
            <a:r>
              <a:rPr lang="ru-RU" dirty="0" smtClean="0"/>
              <a:t>:</a:t>
            </a:r>
            <a:r>
              <a:rPr lang="ru-RU" baseline="0" dirty="0" smtClean="0"/>
              <a:t> Город Пермь - 101,15%; Город </a:t>
            </a:r>
            <a:r>
              <a:rPr lang="ru-RU" baseline="0" dirty="0" err="1" smtClean="0"/>
              <a:t>Губаха</a:t>
            </a:r>
            <a:r>
              <a:rPr lang="ru-RU" baseline="0" dirty="0" smtClean="0"/>
              <a:t> – 98,10%; Город Кунгур – 100,0%; Пермский муниципальный район (</a:t>
            </a:r>
            <a:r>
              <a:rPr lang="ru-RU" baseline="0" dirty="0" err="1" smtClean="0"/>
              <a:t>Кондратовское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с.п</a:t>
            </a:r>
            <a:r>
              <a:rPr lang="ru-RU" baseline="0" dirty="0" smtClean="0"/>
              <a:t>.) – 100,0%; </a:t>
            </a:r>
            <a:r>
              <a:rPr lang="ru-RU" baseline="0" dirty="0" err="1" smtClean="0"/>
              <a:t>Краснокамский</a:t>
            </a:r>
            <a:r>
              <a:rPr lang="ru-RU" baseline="0" dirty="0" smtClean="0"/>
              <a:t> городской округ (</a:t>
            </a:r>
            <a:r>
              <a:rPr lang="ru-RU" baseline="0" dirty="0" err="1" smtClean="0"/>
              <a:t>Оверятское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г.п</a:t>
            </a:r>
            <a:r>
              <a:rPr lang="ru-RU" baseline="0" dirty="0" smtClean="0"/>
              <a:t>.) – 100,0%; </a:t>
            </a:r>
            <a:r>
              <a:rPr lang="ru-RU" baseline="0" dirty="0" err="1" smtClean="0"/>
              <a:t>Чернушинский</a:t>
            </a:r>
            <a:r>
              <a:rPr lang="ru-RU" baseline="0" dirty="0" smtClean="0"/>
              <a:t> муниципальный район (</a:t>
            </a:r>
            <a:r>
              <a:rPr lang="ru-RU" baseline="0" dirty="0" err="1" smtClean="0"/>
              <a:t>Чернушинское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г.п</a:t>
            </a:r>
            <a:r>
              <a:rPr lang="ru-RU" baseline="0" dirty="0" smtClean="0"/>
              <a:t>.) – 98,0%. Всего – 100,3%.</a:t>
            </a:r>
          </a:p>
          <a:p>
            <a:pPr marL="228600" indent="-228600">
              <a:buAutoNum type="arabicPeriod"/>
            </a:pPr>
            <a:r>
              <a:rPr lang="ru-RU" dirty="0" smtClean="0"/>
              <a:t>Процент исполнения мероприятия </a:t>
            </a:r>
            <a:r>
              <a:rPr lang="ru-RU" b="1" dirty="0" smtClean="0"/>
              <a:t>РАП</a:t>
            </a:r>
            <a:r>
              <a:rPr lang="ru-RU" dirty="0" smtClean="0"/>
              <a:t> на 01.01.2019 </a:t>
            </a:r>
            <a:r>
              <a:rPr lang="ru-RU" b="1" dirty="0" smtClean="0"/>
              <a:t>по количеству граждан</a:t>
            </a:r>
            <a:r>
              <a:rPr lang="ru-RU" dirty="0" smtClean="0"/>
              <a:t>,</a:t>
            </a:r>
            <a:r>
              <a:rPr lang="ru-RU" baseline="0" dirty="0" smtClean="0"/>
              <a:t> подлежащих расселению</a:t>
            </a:r>
            <a:r>
              <a:rPr lang="ru-RU" dirty="0" smtClean="0"/>
              <a:t>:</a:t>
            </a:r>
            <a:r>
              <a:rPr lang="ru-RU" baseline="0" dirty="0" smtClean="0"/>
              <a:t> Город Пермь - 85,56%; Город </a:t>
            </a:r>
            <a:r>
              <a:rPr lang="ru-RU" baseline="0" dirty="0" err="1" smtClean="0"/>
              <a:t>Губаха</a:t>
            </a:r>
            <a:r>
              <a:rPr lang="ru-RU" baseline="0" dirty="0" smtClean="0"/>
              <a:t> – 100,0%; Город Кунгур – 100,0%; Пермский муниципальный район (</a:t>
            </a:r>
            <a:r>
              <a:rPr lang="ru-RU" baseline="0" dirty="0" err="1" smtClean="0"/>
              <a:t>Кондратовское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с.п</a:t>
            </a:r>
            <a:r>
              <a:rPr lang="ru-RU" baseline="0" dirty="0" smtClean="0"/>
              <a:t>.) – 97,84%; </a:t>
            </a:r>
            <a:r>
              <a:rPr lang="ru-RU" baseline="0" dirty="0" err="1" smtClean="0"/>
              <a:t>Краснокамский</a:t>
            </a:r>
            <a:r>
              <a:rPr lang="ru-RU" baseline="0" dirty="0" smtClean="0"/>
              <a:t> городской округ (</a:t>
            </a:r>
            <a:r>
              <a:rPr lang="ru-RU" baseline="0" dirty="0" err="1" smtClean="0"/>
              <a:t>Оверятское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г.п</a:t>
            </a:r>
            <a:r>
              <a:rPr lang="ru-RU" baseline="0" dirty="0" smtClean="0"/>
              <a:t>.) – 81,01%; </a:t>
            </a:r>
            <a:r>
              <a:rPr lang="ru-RU" baseline="0" dirty="0" err="1" smtClean="0"/>
              <a:t>Чернушинский</a:t>
            </a:r>
            <a:r>
              <a:rPr lang="ru-RU" baseline="0" dirty="0" smtClean="0"/>
              <a:t> муниципальный район (</a:t>
            </a:r>
            <a:r>
              <a:rPr lang="ru-RU" baseline="0" dirty="0" err="1" smtClean="0"/>
              <a:t>Чернушинское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г.п</a:t>
            </a:r>
            <a:r>
              <a:rPr lang="ru-RU" baseline="0" dirty="0" smtClean="0"/>
              <a:t>.) – 98,94%. Всего – 90,0%.</a:t>
            </a:r>
          </a:p>
          <a:p>
            <a:pPr marL="228600" indent="-228600">
              <a:buAutoNum type="arabicPeriod"/>
            </a:pPr>
            <a:endParaRPr lang="ru-RU" baseline="0" dirty="0" smtClean="0"/>
          </a:p>
          <a:p>
            <a:pPr marL="285750" indent="-285750">
              <a:buFont typeface="+mj-lt"/>
              <a:buAutoNum type="arabicPeriod"/>
            </a:pPr>
            <a:r>
              <a:rPr lang="ru-RU" baseline="0" dirty="0" smtClean="0"/>
              <a:t>Процент исполнения по </a:t>
            </a:r>
            <a:r>
              <a:rPr lang="ru-RU" b="1" baseline="0" dirty="0" smtClean="0"/>
              <a:t>ЧС</a:t>
            </a:r>
            <a:r>
              <a:rPr lang="ru-RU" baseline="0" dirty="0" smtClean="0"/>
              <a:t> на 01.01.2019 </a:t>
            </a:r>
            <a:r>
              <a:rPr lang="ru-RU" b="1" dirty="0" smtClean="0"/>
              <a:t>по площади</a:t>
            </a:r>
            <a:r>
              <a:rPr lang="ru-RU" dirty="0" smtClean="0"/>
              <a:t>,</a:t>
            </a:r>
            <a:r>
              <a:rPr lang="ru-RU" baseline="0" dirty="0" smtClean="0"/>
              <a:t> подлежащей расселению: </a:t>
            </a:r>
            <a:r>
              <a:rPr lang="ru-RU" dirty="0" smtClean="0"/>
              <a:t>Город Кунгур – 100,0%; </a:t>
            </a:r>
            <a:r>
              <a:rPr lang="ru-RU" dirty="0" err="1" smtClean="0"/>
              <a:t>Лысьвенский</a:t>
            </a:r>
            <a:r>
              <a:rPr lang="ru-RU" dirty="0" smtClean="0"/>
              <a:t> городской округ – 84,13%; Соликамский городской округ (1) – 100,0%; Соликамский городской округ (2) – 97,95%; </a:t>
            </a:r>
            <a:r>
              <a:rPr lang="ru-RU" dirty="0" err="1" smtClean="0"/>
              <a:t>Верещагинский</a:t>
            </a:r>
            <a:r>
              <a:rPr lang="ru-RU" dirty="0" smtClean="0"/>
              <a:t> муниципальный район (</a:t>
            </a:r>
            <a:r>
              <a:rPr lang="ru-RU" dirty="0" err="1" smtClean="0"/>
              <a:t>Верещагинское</a:t>
            </a:r>
            <a:r>
              <a:rPr lang="ru-RU" dirty="0" smtClean="0"/>
              <a:t> </a:t>
            </a:r>
            <a:r>
              <a:rPr lang="ru-RU" dirty="0" err="1" smtClean="0"/>
              <a:t>г.п</a:t>
            </a:r>
            <a:r>
              <a:rPr lang="ru-RU" dirty="0" smtClean="0"/>
              <a:t>.) -100,0%. Всего – 95,72%.</a:t>
            </a: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baseline="0" dirty="0" smtClean="0"/>
              <a:t>Процент исполнения по </a:t>
            </a:r>
            <a:r>
              <a:rPr lang="ru-RU" b="1" baseline="0" dirty="0" smtClean="0"/>
              <a:t>ЧС</a:t>
            </a:r>
            <a:r>
              <a:rPr lang="ru-RU" baseline="0" dirty="0" smtClean="0"/>
              <a:t> на 01.01.2019 </a:t>
            </a:r>
            <a:r>
              <a:rPr lang="ru-RU" b="1" dirty="0" smtClean="0"/>
              <a:t>по количеству граждан</a:t>
            </a:r>
            <a:r>
              <a:rPr lang="ru-RU" dirty="0" smtClean="0"/>
              <a:t>,</a:t>
            </a:r>
            <a:r>
              <a:rPr lang="ru-RU" baseline="0" dirty="0" smtClean="0"/>
              <a:t> подлежащих расселению: </a:t>
            </a:r>
            <a:r>
              <a:rPr lang="ru-RU" dirty="0" smtClean="0"/>
              <a:t>Город Кунгур – 152,63%; </a:t>
            </a:r>
            <a:r>
              <a:rPr lang="ru-RU" dirty="0" err="1" smtClean="0"/>
              <a:t>Лысьвенский</a:t>
            </a:r>
            <a:r>
              <a:rPr lang="ru-RU" dirty="0" smtClean="0"/>
              <a:t> городской округ – 107,69%; Соликамский городской округ (1) – 102,78%; Соликамский городской округ (2) – 95,94%; </a:t>
            </a:r>
            <a:r>
              <a:rPr lang="ru-RU" dirty="0" err="1" smtClean="0"/>
              <a:t>Верещагинский</a:t>
            </a:r>
            <a:r>
              <a:rPr lang="ru-RU" dirty="0" smtClean="0"/>
              <a:t> муниципальный район (</a:t>
            </a:r>
            <a:r>
              <a:rPr lang="ru-RU" dirty="0" err="1" smtClean="0"/>
              <a:t>Верещагинское</a:t>
            </a:r>
            <a:r>
              <a:rPr lang="ru-RU" dirty="0" smtClean="0"/>
              <a:t> </a:t>
            </a:r>
            <a:r>
              <a:rPr lang="ru-RU" dirty="0" err="1" smtClean="0"/>
              <a:t>г.п</a:t>
            </a:r>
            <a:r>
              <a:rPr lang="ru-RU" dirty="0" smtClean="0"/>
              <a:t>.) - 100,0%. </a:t>
            </a:r>
            <a:r>
              <a:rPr lang="ru-RU" b="0" dirty="0" smtClean="0"/>
              <a:t>Всего – 103,7%.</a:t>
            </a:r>
          </a:p>
          <a:p>
            <a:pPr marL="0" indent="0">
              <a:buFont typeface="+mj-lt"/>
              <a:buNone/>
            </a:pPr>
            <a:endParaRPr lang="ru-RU" dirty="0" smtClean="0"/>
          </a:p>
          <a:p>
            <a:pPr marL="228600" indent="-228600">
              <a:buAutoNum type="arabicPeriod"/>
            </a:pP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79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797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17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244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191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F2134-AD1A-45BC-B58C-775EE8FE5DF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098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8803B-5953-493D-9BAE-C18CDB6F48B4}" type="datetime1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105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BDA7B-0CFC-49A2-A52E-186C410B09AD}" type="datetime1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211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2718-6E03-4101-BE72-7912DE49FF60}" type="datetime1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2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D540-DE95-4F76-95F6-73CF15B42FF0}" type="datetime1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25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0D6D-FD24-411C-B55E-1C2A1A1BF247}" type="datetime1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555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9B7-5BAC-404F-8567-1BD2B6B93B15}" type="datetime1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2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0ADB1-6332-4BFE-8DE4-BA97FA69144C}" type="datetime1">
              <a:rPr lang="ru-RU" smtClean="0"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109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DB73-8F12-4E48-AF5C-5D3759ADE3F7}" type="datetime1">
              <a:rPr lang="ru-RU" smtClean="0"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001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B640-51EA-48F6-A360-DB0A84D4D232}" type="datetime1">
              <a:rPr lang="ru-RU" smtClean="0"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92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92AD-8AD3-4718-8634-4EC7005F26CC}" type="datetime1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97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0B9D-9C5C-41EF-BADE-845B82B12D75}" type="datetime1">
              <a:rPr lang="ru-RU" smtClean="0"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059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7DD95-85E2-451E-9D1D-F4293A81F4FF}" type="datetime1">
              <a:rPr lang="ru-RU" smtClean="0"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34C74-A84B-4F15-B89E-C3303583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172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14" y="311277"/>
            <a:ext cx="551120" cy="1033349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6384928A-AB8F-47C8-AFB5-66E29C144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5" y="3882789"/>
            <a:ext cx="11927678" cy="137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7658" y="5333924"/>
            <a:ext cx="1170432" cy="396000"/>
          </a:xfrm>
          <a:prstGeom prst="rect">
            <a:avLst/>
          </a:prstGeom>
          <a:noFill/>
          <a:ln>
            <a:noFill/>
          </a:ln>
        </p:spPr>
        <p:txBody>
          <a:bodyPr wrap="square" rIns="72000" rtlCol="0" anchor="ctr">
            <a:noAutofit/>
          </a:bodyPr>
          <a:lstStyle/>
          <a:p>
            <a:pPr algn="r"/>
            <a:r>
              <a:rPr lang="ru-RU" dirty="0" smtClean="0">
                <a:latin typeface="PT Serif" charset="0"/>
                <a:ea typeface="PT Serif" charset="0"/>
                <a:cs typeface="PT Serif" charset="0"/>
              </a:rPr>
              <a:t>2019</a:t>
            </a:r>
            <a:endParaRPr lang="en-US" dirty="0">
              <a:latin typeface="PT Serif" charset="0"/>
              <a:ea typeface="PT Serif" charset="0"/>
              <a:cs typeface="PT Serif" charset="0"/>
            </a:endParaRP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14" y="311277"/>
            <a:ext cx="551120" cy="1033349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D2C13A38-C779-4CBB-A9A1-1E1A6AD3E4B5}"/>
              </a:ext>
            </a:extLst>
          </p:cNvPr>
          <p:cNvSpPr/>
          <p:nvPr/>
        </p:nvSpPr>
        <p:spPr>
          <a:xfrm>
            <a:off x="569067" y="5129760"/>
            <a:ext cx="9868591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Докладчик: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Сюткин Михаил Валерьевич,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первый заместитель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председателя Правительства 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министр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строительства и архитектуры Пермского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края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PT Serif" charset="0"/>
              <a:ea typeface="PT Serif" charset="0"/>
              <a:cs typeface="PT Serif" charset="0"/>
            </a:endParaRP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ECA015B-28AD-41F6-8CE6-E925E084BACE}"/>
              </a:ext>
            </a:extLst>
          </p:cNvPr>
          <p:cNvSpPr txBox="1"/>
          <p:nvPr/>
        </p:nvSpPr>
        <p:spPr>
          <a:xfrm>
            <a:off x="648514" y="2383827"/>
            <a:ext cx="11363853" cy="113877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endParaRPr lang="ru-RU" sz="2800" b="1" dirty="0" smtClean="0">
              <a:solidFill>
                <a:srgbClr val="002060"/>
              </a:solidFill>
              <a:latin typeface="PT Serif" charset="0"/>
              <a:ea typeface="PT Serif" charset="0"/>
              <a:cs typeface="PT Serif" charset="0"/>
            </a:endParaRPr>
          </a:p>
          <a:p>
            <a:endParaRPr lang="ru-RU" sz="2000" b="1" dirty="0">
              <a:solidFill>
                <a:srgbClr val="002060"/>
              </a:solidFill>
              <a:latin typeface="PT Serif" charset="0"/>
              <a:ea typeface="PT Serif" charset="0"/>
              <a:cs typeface="PT Serif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PT Serif" charset="0"/>
                <a:ea typeface="PT Serif" charset="0"/>
                <a:cs typeface="PT Serif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ECA015B-28AD-41F6-8CE6-E925E084BACE}"/>
              </a:ext>
            </a:extLst>
          </p:cNvPr>
          <p:cNvSpPr txBox="1"/>
          <p:nvPr/>
        </p:nvSpPr>
        <p:spPr>
          <a:xfrm>
            <a:off x="648514" y="3446152"/>
            <a:ext cx="11363853" cy="95410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О реализации в Пермском крае национального проекта «Жилье и городская среда</a:t>
            </a:r>
            <a:r>
              <a:rPr lang="ru-RU" sz="2800" b="1" dirty="0" smtClean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»</a:t>
            </a:r>
            <a:endParaRPr lang="ru-RU" dirty="0" smtClean="0">
              <a:solidFill>
                <a:srgbClr val="DB251D"/>
              </a:solidFill>
              <a:latin typeface="PT Serif" charset="0"/>
              <a:ea typeface="PT Serif" charset="0"/>
              <a:cs typeface="PT Serif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0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ufa.riolux.ru/upload/images/22e8837bd4d6e3af0258784368bb4a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35" y="0"/>
            <a:ext cx="2591286" cy="175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3124" y="3684216"/>
            <a:ext cx="11709662" cy="41683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noFill/>
          </a:ln>
          <a:effectLst/>
        </p:spPr>
        <p:txBody>
          <a:bodyPr wrap="square" lIns="135000" tIns="54000" rIns="135000" bIns="5400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2018 года: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07031" y="4126503"/>
            <a:ext cx="7451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Объем ввода жилья за 2018 год, тыс. кв. м</a:t>
            </a:r>
            <a:r>
              <a:rPr lang="ru-RU" sz="2400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639788"/>
              </p:ext>
            </p:extLst>
          </p:nvPr>
        </p:nvGraphicFramePr>
        <p:xfrm>
          <a:off x="387847" y="4565789"/>
          <a:ext cx="11028836" cy="94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288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903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(по данным Инспекции государственного строительного надзора Пермского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</a:rPr>
                        <a:t> края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94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1 080</a:t>
                      </a: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2400" b="1" baseline="30000" dirty="0" smtClean="0">
                          <a:solidFill>
                            <a:srgbClr val="002060"/>
                          </a:solidFill>
                        </a:rPr>
                        <a:t>*</a:t>
                      </a:r>
                      <a:endParaRPr lang="ru-RU" sz="1800" b="1" baseline="30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8241" y="5664114"/>
            <a:ext cx="28848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</a:rPr>
              <a:t>* без подтверждения </a:t>
            </a:r>
            <a:r>
              <a:rPr lang="ru-RU" sz="1400" dirty="0" err="1" smtClean="0">
                <a:solidFill>
                  <a:srgbClr val="002060"/>
                </a:solidFill>
              </a:rPr>
              <a:t>Пермьстатом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395130"/>
              </p:ext>
            </p:extLst>
          </p:nvPr>
        </p:nvGraphicFramePr>
        <p:xfrm>
          <a:off x="369606" y="2295926"/>
          <a:ext cx="1099307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19466"/>
                <a:gridCol w="1278384"/>
                <a:gridCol w="1012726"/>
                <a:gridCol w="1091247"/>
                <a:gridCol w="109124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Показатели государственной программы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2016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2017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2018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2019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Ввод жилья (нарастающим итогом с 01.01.2016),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кв. м,</a:t>
                      </a:r>
                      <a:r>
                        <a:rPr lang="ru-RU" sz="16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план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1 150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2 210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2 861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3 790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Ввод жилья (нарастающим итогом с 01.01.2016),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кв. м,</a:t>
                      </a:r>
                      <a:r>
                        <a:rPr lang="ru-RU" sz="16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факт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1 060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2 161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3 290*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3100403" y="441915"/>
            <a:ext cx="8522465" cy="1757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Государственная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Пермского края </a:t>
            </a: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Градостроительная и жилищная политика,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условий для комфортной городской среды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(утверждена Постановлением Правительства Пермского края от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03.10.2013 N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1331-п)</a:t>
            </a:r>
            <a:endParaRPr lang="ru-RU" sz="1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58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956313"/>
              </p:ext>
            </p:extLst>
          </p:nvPr>
        </p:nvGraphicFramePr>
        <p:xfrm>
          <a:off x="538994" y="1399142"/>
          <a:ext cx="3598000" cy="2968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7550"/>
                <a:gridCol w="2050741"/>
                <a:gridCol w="1109709"/>
              </a:tblGrid>
              <a:tr h="6689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Название муниципального образования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effectLst/>
                          <a:latin typeface="+mn-lt"/>
                        </a:rPr>
                        <a:t>Исполнение соглашений,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Чайковский ГО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164,9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Пермский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110,2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город Лысьва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100,3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Соликамский ГО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46,9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город 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Березники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43,1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город Кунгур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41,7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287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Верещагинский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46408"/>
              </p:ext>
            </p:extLst>
          </p:nvPr>
        </p:nvGraphicFramePr>
        <p:xfrm>
          <a:off x="4279037" y="1399144"/>
          <a:ext cx="3746377" cy="29775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510"/>
                <a:gridCol w="2254791"/>
                <a:gridCol w="1083076"/>
              </a:tblGrid>
              <a:tr h="6768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Название муниципального образования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effectLst/>
                          <a:latin typeface="+mn-lt"/>
                        </a:rPr>
                        <a:t>Исполнение соглашений,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ГО «Город </a:t>
                      </a:r>
                      <a:r>
                        <a:rPr lang="ru-RU" sz="1800" b="1" i="0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Губаха</a:t>
                      </a:r>
                      <a:r>
                        <a:rPr lang="ru-RU" sz="1800" b="1" i="0" u="none" strike="noStrike" dirty="0" smtClean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»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578,6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Красновишерский</a:t>
                      </a:r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198,6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Суксунский</a:t>
                      </a:r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134,4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Александровский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55,4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Октябрьский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46,7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ГО «Город </a:t>
                      </a:r>
                      <a:r>
                        <a:rPr lang="ru-RU" sz="1800" b="1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Кизел</a:t>
                      </a:r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»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262356"/>
              </p:ext>
            </p:extLst>
          </p:nvPr>
        </p:nvGraphicFramePr>
        <p:xfrm>
          <a:off x="8132363" y="1399142"/>
          <a:ext cx="3568407" cy="2968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323"/>
                <a:gridCol w="2068497"/>
                <a:gridCol w="1118587"/>
              </a:tblGrid>
              <a:tr h="671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Название муниципального образования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 smtClean="0">
                          <a:effectLst/>
                          <a:latin typeface="+mn-lt"/>
                        </a:rPr>
                        <a:t>Исполнение соглашений,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ЗАТО Звездный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272,6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i="0" u="none" strike="noStrike" dirty="0" err="1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Частинский</a:t>
                      </a:r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124,5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i="0" u="none" strike="noStrike" dirty="0" err="1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Юрлинский</a:t>
                      </a:r>
                      <a:r>
                        <a:rPr lang="ru-RU" sz="1800" b="1" i="0" u="none" strike="noStrike" dirty="0">
                          <a:solidFill>
                            <a:srgbClr val="009A46"/>
                          </a:solidFill>
                          <a:effectLst/>
                          <a:latin typeface="Calibri" panose="020F0502020204030204" pitchFamily="34" charset="0"/>
                        </a:rPr>
                        <a:t>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123,6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Косинский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МР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56,8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Оханский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ГО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53,2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  <a:tr h="3281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Гремячинский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ГО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7FC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56948" y="1029810"/>
            <a:ext cx="355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I </a:t>
            </a:r>
            <a:r>
              <a:rPr lang="ru-RU" b="1" dirty="0" smtClean="0">
                <a:solidFill>
                  <a:srgbClr val="002060"/>
                </a:solidFill>
              </a:rPr>
              <a:t>группа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2663" y="1029810"/>
            <a:ext cx="355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II</a:t>
            </a:r>
            <a:r>
              <a:rPr lang="ru-RU" b="1" dirty="0" smtClean="0">
                <a:solidFill>
                  <a:srgbClr val="002060"/>
                </a:solidFill>
              </a:rPr>
              <a:t> группа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7158" y="1029810"/>
            <a:ext cx="355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III</a:t>
            </a:r>
            <a:r>
              <a:rPr lang="ru-RU" b="1" dirty="0" smtClean="0">
                <a:solidFill>
                  <a:srgbClr val="002060"/>
                </a:solidFill>
              </a:rPr>
              <a:t> группа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7924" y="348557"/>
            <a:ext cx="10129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Исполнение соглашений по вводу жилья в разрезе территорий за 2018 год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80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5185" y="126121"/>
            <a:ext cx="145751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2018 ГОД</a:t>
            </a:r>
            <a:endParaRPr lang="ru-RU" sz="25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2" y="1662764"/>
            <a:ext cx="769709" cy="63346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95831" y="1275590"/>
            <a:ext cx="1868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cs typeface="Times New Roman" panose="02020603050405020304" pitchFamily="18" charset="0"/>
              </a:rPr>
              <a:t>ПЛОЩАДЬ </a:t>
            </a:r>
          </a:p>
          <a:p>
            <a:pPr algn="ctr"/>
            <a:r>
              <a:rPr lang="ru-RU" sz="1400" dirty="0" smtClean="0">
                <a:cs typeface="Times New Roman" panose="02020603050405020304" pitchFamily="18" charset="0"/>
              </a:rPr>
              <a:t>РАССЕЛЕННОГО АЖФ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58235" y="1733879"/>
            <a:ext cx="17483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20,8 </a:t>
            </a:r>
          </a:p>
          <a:p>
            <a:pPr algn="ctr"/>
            <a:r>
              <a:rPr lang="ru-RU" sz="1400" dirty="0" smtClean="0">
                <a:cs typeface="Arial" panose="020B0604020202020204" pitchFamily="34" charset="0"/>
              </a:rPr>
              <a:t>тыс. кв. м,</a:t>
            </a:r>
            <a:br>
              <a:rPr lang="ru-RU" sz="1400" dirty="0" smtClean="0">
                <a:cs typeface="Arial" panose="020B0604020202020204" pitchFamily="34" charset="0"/>
              </a:rPr>
            </a:br>
            <a:r>
              <a:rPr lang="ru-RU" sz="1400" dirty="0" smtClean="0">
                <a:cs typeface="Arial" panose="020B0604020202020204" pitchFamily="34" charset="0"/>
              </a:rPr>
              <a:t>в том числе: </a:t>
            </a:r>
            <a:endParaRPr lang="ru-RU" sz="1400" dirty="0">
              <a:cs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406998" y="1250662"/>
            <a:ext cx="2410969" cy="1503683"/>
            <a:chOff x="4202473" y="3627462"/>
            <a:chExt cx="2410969" cy="172649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202473" y="3627462"/>
              <a:ext cx="2410969" cy="600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cs typeface="Times New Roman" panose="02020603050405020304" pitchFamily="18" charset="0"/>
                </a:rPr>
                <a:t>ПЕРЕСЕЛЕНО В БЛАГОУСТРОЕННОЕ ЖИЛЬЕ</a:t>
              </a:r>
              <a:endParaRPr lang="ru-RU" sz="1400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586481" y="4187795"/>
              <a:ext cx="1897929" cy="1166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1">
                      <a:lumMod val="50000"/>
                    </a:schemeClr>
                  </a:solidFill>
                  <a:cs typeface="Arial" panose="020B0604020202020204" pitchFamily="34" charset="0"/>
                </a:rPr>
                <a:t>1586 </a:t>
              </a:r>
              <a:endParaRPr lang="ru-RU" sz="3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endParaRPr>
            </a:p>
            <a:p>
              <a:pPr algn="ctr"/>
              <a:r>
                <a:rPr lang="ru-RU" sz="1400" dirty="0" smtClean="0">
                  <a:cs typeface="Arial" panose="020B0604020202020204" pitchFamily="34" charset="0"/>
                </a:rPr>
                <a:t>человек,</a:t>
              </a:r>
            </a:p>
            <a:p>
              <a:pPr algn="ctr"/>
              <a:r>
                <a:rPr lang="ru-RU" sz="1400" dirty="0" smtClean="0">
                  <a:cs typeface="Arial" panose="020B0604020202020204" pitchFamily="34" charset="0"/>
                </a:rPr>
                <a:t>в том числе:</a:t>
              </a:r>
              <a:endParaRPr lang="ru-RU" sz="1400" dirty="0">
                <a:cs typeface="Arial" panose="020B0604020202020204" pitchFamily="34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7690672" y="1275591"/>
            <a:ext cx="40204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cs typeface="Times New Roman" panose="02020603050405020304" pitchFamily="18" charset="0"/>
              </a:rPr>
              <a:t>ОБЩИЙ ОБЪЕМ ФИНАНСИРОВАНИЯ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455514" y="1733879"/>
            <a:ext cx="30533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812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algn="ctr">
              <a:lnSpc>
                <a:spcPts val="1500"/>
              </a:lnSpc>
            </a:pPr>
            <a:r>
              <a:rPr lang="ru-RU" sz="1400" dirty="0" smtClean="0">
                <a:cs typeface="Arial" panose="020B0604020202020204" pitchFamily="34" charset="0"/>
              </a:rPr>
              <a:t>млн. руб., </a:t>
            </a:r>
            <a:br>
              <a:rPr lang="ru-RU" sz="1400" dirty="0" smtClean="0">
                <a:cs typeface="Arial" panose="020B0604020202020204" pitchFamily="34" charset="0"/>
              </a:rPr>
            </a:br>
            <a:r>
              <a:rPr lang="ru-RU" sz="1400" dirty="0" smtClean="0">
                <a:cs typeface="Arial" panose="020B0604020202020204" pitchFamily="34" charset="0"/>
              </a:rPr>
              <a:t>в том числе </a:t>
            </a:r>
            <a:br>
              <a:rPr lang="ru-RU" sz="1400" dirty="0" smtClean="0">
                <a:cs typeface="Arial" panose="020B0604020202020204" pitchFamily="34" charset="0"/>
              </a:rPr>
            </a:br>
            <a:r>
              <a:rPr lang="ru-RU" sz="1400" dirty="0" smtClean="0">
                <a:cs typeface="Arial" panose="020B0604020202020204" pitchFamily="34" charset="0"/>
              </a:rPr>
              <a:t>461 млн. руб. -</a:t>
            </a:r>
          </a:p>
          <a:p>
            <a:pPr algn="ctr">
              <a:lnSpc>
                <a:spcPts val="1500"/>
              </a:lnSpc>
            </a:pPr>
            <a:r>
              <a:rPr lang="ru-RU" sz="1400" dirty="0" smtClean="0">
                <a:cs typeface="Arial" panose="020B0604020202020204" pitchFamily="34" charset="0"/>
              </a:rPr>
              <a:t>краевой бюджет </a:t>
            </a: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2778" y="867127"/>
            <a:ext cx="3961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АВАРИЙНОЕ ЖИЛЬЕ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781" y="1733879"/>
            <a:ext cx="670904" cy="521815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977" y="1741599"/>
            <a:ext cx="665760" cy="65086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58235" y="2757262"/>
            <a:ext cx="2515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РАП - 16,8 тыс. кв. 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ЧС - 4,0 тыс. кв. м</a:t>
            </a:r>
            <a:endParaRPr lang="ru-RU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4561977" y="2757262"/>
            <a:ext cx="2515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РАП - 1278 человек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ЧС - 308 человек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95830" y="3506413"/>
            <a:ext cx="48373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мероприятиях РАП приняли участие </a:t>
            </a:r>
            <a:br>
              <a:rPr lang="ru-RU" sz="2000" dirty="0" smtClean="0"/>
            </a:br>
            <a:r>
              <a:rPr lang="ru-RU" sz="2000" dirty="0" smtClean="0"/>
              <a:t>6 муниципальных образований: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Город Пермь;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Город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Губаха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Город Кунгур;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Пермский муниципальный район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Краснокамский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городской округ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Чернушинский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муниципальный район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1222" y="3506413"/>
            <a:ext cx="51031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 ЧС участвовали 4 муниципальных образования: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Город Кунгур;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Лысьвенский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городской округ;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Соликамский городской округ (2 заявки);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Верещагинский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муниципальный район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13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834753"/>
              </p:ext>
            </p:extLst>
          </p:nvPr>
        </p:nvGraphicFramePr>
        <p:xfrm>
          <a:off x="589933" y="589066"/>
          <a:ext cx="10897874" cy="29730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19916"/>
                <a:gridCol w="1292772"/>
                <a:gridCol w="1124607"/>
                <a:gridCol w="966951"/>
                <a:gridCol w="1103587"/>
                <a:gridCol w="1082565"/>
                <a:gridCol w="819807"/>
                <a:gridCol w="1187669"/>
              </a:tblGrid>
              <a:tr h="505510">
                <a:tc rowSpan="2">
                  <a:txBody>
                    <a:bodyPr/>
                    <a:lstStyle/>
                    <a:p>
                      <a:endParaRPr lang="ru-RU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Правительством Пермского края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300" dirty="0">
                        <a:latin typeface="Palatino Linotype" panose="02040502050505030304" pitchFamily="18" charset="0"/>
                        <a:cs typeface="Arial" panose="020B0604020202020204" pitchFamily="34" charset="0"/>
                      </a:endParaRPr>
                    </a:p>
                  </a:txBody>
                  <a:tcPr marL="100838" marR="100838" marT="50419" marB="50419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300" dirty="0">
                        <a:latin typeface="Palatino Linotype" panose="02040502050505030304" pitchFamily="18" charset="0"/>
                        <a:cs typeface="Arial" panose="020B0604020202020204" pitchFamily="34" charset="0"/>
                      </a:endParaRPr>
                    </a:p>
                  </a:txBody>
                  <a:tcPr marL="100838" marR="100838" marT="50419" marB="50419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Органами местного самоуправления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300" dirty="0" smtClean="0">
                        <a:effectLst/>
                        <a:latin typeface="Palatino Linotype" panose="02040502050505030304" pitchFamily="18" charset="0"/>
                        <a:cs typeface="Arial" panose="020B0604020202020204" pitchFamily="34" charset="0"/>
                      </a:endParaRPr>
                    </a:p>
                  </a:txBody>
                  <a:tcPr marL="100838" marR="100838" marT="50419" marB="50419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300" dirty="0" smtClean="0">
                        <a:effectLst/>
                        <a:latin typeface="Palatino Linotype" panose="02040502050505030304" pitchFamily="18" charset="0"/>
                        <a:cs typeface="Arial" panose="020B0604020202020204" pitchFamily="34" charset="0"/>
                      </a:endParaRPr>
                    </a:p>
                  </a:txBody>
                  <a:tcPr marL="100838" marR="100838" marT="50419" marB="504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Всего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4881">
                <a:tc vMerge="1">
                  <a:txBody>
                    <a:bodyPr/>
                    <a:lstStyle/>
                    <a:p>
                      <a:endParaRPr lang="ru-RU" sz="1300" dirty="0">
                        <a:latin typeface="Palatino Linotype" panose="02040502050505030304" pitchFamily="18" charset="0"/>
                        <a:cs typeface="Arial" panose="020B0604020202020204" pitchFamily="34" charset="0"/>
                      </a:endParaRPr>
                    </a:p>
                  </a:txBody>
                  <a:tcPr marL="100838" marR="100838" marT="50419" marB="50419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План 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Факт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План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49120">
                <a:tc>
                  <a:txBody>
                    <a:bodyPr/>
                    <a:lstStyle/>
                    <a:p>
                      <a:endParaRPr lang="ru-RU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5201">
                <a:tc>
                  <a:txBody>
                    <a:bodyPr/>
                    <a:lstStyle/>
                    <a:p>
                      <a:endParaRPr lang="ru-RU" sz="15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607,8</a:t>
                      </a:r>
                    </a:p>
                    <a:p>
                      <a:pPr algn="ctr" fontAlgn="ctr"/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млн.руб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521,7 </a:t>
                      </a:r>
                    </a:p>
                    <a:p>
                      <a:pPr algn="ctr" fontAlgn="ctr"/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млн.руб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86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656,2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млн.руб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489,2 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млн.руб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637" marR="8637" marT="86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64389" y="210245"/>
            <a:ext cx="5876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ОБЕСПЕЧЕНИЕ ЖИЛЬЕМ ДЕТЕЙ-СИРОТ В 2018 ГОДУ</a:t>
            </a:r>
            <a:endParaRPr lang="ru-RU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211001" y="2101147"/>
            <a:ext cx="1933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cs typeface="Times New Roman" panose="02020603050405020304" pitchFamily="18" charset="0"/>
              </a:rPr>
              <a:t>ПРИОБРЕТЕНО</a:t>
            </a:r>
            <a:endParaRPr lang="ru-RU" sz="1400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80" y="1537908"/>
            <a:ext cx="715337" cy="644123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115" y="662897"/>
            <a:ext cx="975719" cy="731789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1109807" y="3047150"/>
            <a:ext cx="27460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cs typeface="Times New Roman" panose="02020603050405020304" pitchFamily="18" charset="0"/>
              </a:rPr>
              <a:t>ОБЩИЙ ОБЪЕМ </a:t>
            </a:r>
            <a:br>
              <a:rPr lang="ru-RU" sz="1400" dirty="0" smtClean="0">
                <a:cs typeface="Times New Roman" panose="02020603050405020304" pitchFamily="18" charset="0"/>
              </a:rPr>
            </a:br>
            <a:r>
              <a:rPr lang="ru-RU" sz="1400" dirty="0" smtClean="0">
                <a:cs typeface="Times New Roman" panose="02020603050405020304" pitchFamily="18" charset="0"/>
              </a:rPr>
              <a:t>ФИНАНСИРОВАНИЯ</a:t>
            </a:r>
            <a:endParaRPr lang="ru-RU" sz="1400" dirty="0"/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28" y="2556989"/>
            <a:ext cx="751989" cy="584881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1120811" y="1405855"/>
            <a:ext cx="174832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790 </a:t>
            </a:r>
          </a:p>
          <a:p>
            <a:pPr algn="ctr"/>
            <a:r>
              <a:rPr lang="ru-RU" sz="1400" dirty="0" smtClean="0">
                <a:cs typeface="Arial" panose="020B0604020202020204" pitchFamily="34" charset="0"/>
              </a:rPr>
              <a:t>помещений</a:t>
            </a:r>
            <a:endParaRPr lang="ru-RU" sz="1400" dirty="0"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46622" y="2462035"/>
            <a:ext cx="305337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cs typeface="Arial" panose="020B0604020202020204" pitchFamily="34" charset="0"/>
              </a:rPr>
              <a:t>более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1 млрд.</a:t>
            </a: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610952" y="3667191"/>
            <a:ext cx="11079480" cy="23638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РЕЗУЛЬТАТЫ ИСПОЛНЕНИЯ ГОСПОЛНОМОЧИЙ ПО ОБЕСПЕЧЕНИЮ ЖИЛЬЕМ ДЕТЕЙ-СИРОТ в 2018 году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854821"/>
              </p:ext>
            </p:extLst>
          </p:nvPr>
        </p:nvGraphicFramePr>
        <p:xfrm>
          <a:off x="6253741" y="4006243"/>
          <a:ext cx="5232798" cy="25277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885"/>
                <a:gridCol w="2239809"/>
                <a:gridCol w="824608"/>
                <a:gridCol w="824608"/>
                <a:gridCol w="1010888"/>
              </a:tblGrid>
              <a:tr h="677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j-lt"/>
                        </a:rPr>
                        <a:t>№</a:t>
                      </a:r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baseline="0" dirty="0" smtClean="0">
                          <a:effectLst/>
                          <a:latin typeface="+mj-lt"/>
                        </a:rPr>
                        <a:t>Наименование муниципального образования</a:t>
                      </a:r>
                      <a:endParaRPr lang="ru-RU" sz="1400" b="0" i="0" u="none" strike="noStrike" baseline="0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План</a:t>
                      </a:r>
                      <a:endParaRPr lang="ru-RU" sz="1400" b="0" i="0" u="none" strike="noStrike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Факт</a:t>
                      </a:r>
                      <a:endParaRPr lang="ru-RU" sz="1400" b="0" i="0" u="none" strike="noStrike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Процент исполнения</a:t>
                      </a:r>
                      <a:endParaRPr lang="ru-RU" sz="1400" b="0" i="0" u="none" strike="noStrike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6713"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effectLst/>
                          <a:latin typeface="+mj-lt"/>
                        </a:rPr>
                        <a:t>Исполнение 0 %</a:t>
                      </a:r>
                      <a:endParaRPr lang="ru-RU" sz="14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endParaRPr lang="ru-RU" sz="14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endParaRPr lang="ru-RU" sz="14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4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Бардымский</a:t>
                      </a:r>
                      <a:r>
                        <a:rPr lang="ru-RU" sz="18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14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73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2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Карагайский </a:t>
                      </a:r>
                      <a:r>
                        <a:rPr lang="ru-RU" sz="18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11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14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Ординский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11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Частинский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Чердынский </a:t>
                      </a:r>
                      <a:r>
                        <a:rPr lang="ru-RU" sz="1800" b="1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21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079083"/>
              </p:ext>
            </p:extLst>
          </p:nvPr>
        </p:nvGraphicFramePr>
        <p:xfrm>
          <a:off x="610952" y="3992090"/>
          <a:ext cx="5318235" cy="26325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320"/>
                <a:gridCol w="2276380"/>
                <a:gridCol w="850728"/>
                <a:gridCol w="850728"/>
                <a:gridCol w="1002079"/>
              </a:tblGrid>
              <a:tr h="4658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j-lt"/>
                        </a:rPr>
                        <a:t>№</a:t>
                      </a:r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j-lt"/>
                        </a:rPr>
                        <a:t>Наименование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+mj-lt"/>
                        </a:rPr>
                        <a:t> муниципального образования</a:t>
                      </a:r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План</a:t>
                      </a:r>
                      <a:endParaRPr lang="ru-RU" sz="1400" b="0" i="0" u="none" strike="noStrike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Факт</a:t>
                      </a:r>
                      <a:endParaRPr lang="ru-RU" sz="1400" b="0" i="0" u="none" strike="noStrike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Процент исполнения</a:t>
                      </a:r>
                      <a:endParaRPr lang="ru-RU" sz="1400" b="0" i="0" u="none" strike="noStrike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5580"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effectLst/>
                          <a:latin typeface="+mj-lt"/>
                        </a:rPr>
                        <a:t>Исполнение 100 %</a:t>
                      </a:r>
                      <a:endParaRPr lang="ru-RU" sz="14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endParaRPr lang="ru-RU" sz="14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5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Кизеловский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г.о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12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15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125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663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2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Кунгурский</a:t>
                      </a:r>
                      <a:r>
                        <a:rPr lang="ru-RU" sz="1800" b="1" u="none" strike="noStrike" baseline="0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baseline="0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baseline="0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6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8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133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663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Оханский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6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8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133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Очерский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8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125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Чусовской</a:t>
                      </a:r>
                      <a:r>
                        <a:rPr lang="ru-RU" sz="1800" b="1" u="none" strike="noStrike" baseline="0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baseline="0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baseline="0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13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130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4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6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Чернушинский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u="none" strike="noStrike" dirty="0" err="1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b="1" u="none" strike="noStrike" dirty="0" smtClean="0">
                          <a:solidFill>
                            <a:srgbClr val="009A46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rgbClr val="009A4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12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14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ct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400" b="1" i="0" u="none" strike="noStrike" dirty="0" smtClean="0">
                          <a:effectLst/>
                          <a:latin typeface="+mn-lt"/>
                        </a:rPr>
                        <a:t>117</a:t>
                      </a:r>
                      <a:endParaRPr lang="ru-RU" sz="14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18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://www.ufa.riolux.ru/upload/images/22e8837bd4d6e3af0258784368bb4a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35" y="0"/>
            <a:ext cx="2591286" cy="175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6089" y="1152431"/>
            <a:ext cx="8775853" cy="302287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«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Жилье» 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469" y="1679722"/>
            <a:ext cx="10600195" cy="41683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noFill/>
          </a:ln>
          <a:effectLst/>
        </p:spPr>
        <p:txBody>
          <a:bodyPr wrap="square" lIns="135000" tIns="54000" rIns="135000" bIns="5400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проекта: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994215"/>
              </p:ext>
            </p:extLst>
          </p:nvPr>
        </p:nvGraphicFramePr>
        <p:xfrm>
          <a:off x="4261872" y="2167574"/>
          <a:ext cx="3308508" cy="2778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66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5813"/>
                <a:gridCol w="14460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7866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2019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2024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42273" y="2655070"/>
            <a:ext cx="8693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Увеличение объема жилищного строительства, млн. кв. метров 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019365"/>
              </p:ext>
            </p:extLst>
          </p:nvPr>
        </p:nvGraphicFramePr>
        <p:xfrm>
          <a:off x="4268638" y="3054244"/>
          <a:ext cx="3291111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99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181"/>
                <a:gridCol w="14460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23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B050"/>
                          </a:solidFill>
                          <a:effectLst/>
                        </a:rPr>
                        <a:t>1,050</a:t>
                      </a:r>
                      <a:endParaRPr lang="ru-RU" sz="4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B050"/>
                          </a:solidFill>
                          <a:effectLst/>
                        </a:rPr>
                        <a:t>1,668</a:t>
                      </a:r>
                      <a:endParaRPr lang="ru-RU" sz="4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220933" y="3108074"/>
            <a:ext cx="209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Р</a:t>
            </a:r>
            <a:r>
              <a:rPr lang="ru-RU" sz="1600" dirty="0" smtClean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егиональный проект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50287" y="4023737"/>
            <a:ext cx="10504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Площадь земельных участков, планируемых к вовлечению в целях жилищного </a:t>
            </a:r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строительства, </a:t>
            </a:r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га 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06070"/>
              </p:ext>
            </p:extLst>
          </p:nvPr>
        </p:nvGraphicFramePr>
        <p:xfrm>
          <a:off x="4273789" y="4432252"/>
          <a:ext cx="3285960" cy="55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01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423"/>
                <a:gridCol w="144538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652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36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836,7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2220933" y="4507104"/>
            <a:ext cx="209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Р</a:t>
            </a:r>
            <a:r>
              <a:rPr lang="ru-RU" sz="1600" dirty="0" smtClean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егиональный проект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1" name="TextBox 17"/>
          <p:cNvSpPr txBox="1">
            <a:spLocks/>
          </p:cNvSpPr>
          <p:nvPr/>
        </p:nvSpPr>
        <p:spPr bwMode="auto">
          <a:xfrm>
            <a:off x="534413" y="2645870"/>
            <a:ext cx="307860" cy="337349"/>
          </a:xfrm>
          <a:prstGeom prst="rect">
            <a:avLst/>
          </a:prstGeom>
          <a:solidFill>
            <a:srgbClr val="FA13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ru-RU" altLang="ru-RU" sz="2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1</a:t>
            </a:r>
            <a:endParaRPr lang="en-US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2" name="TextBox 17"/>
          <p:cNvSpPr txBox="1">
            <a:spLocks/>
          </p:cNvSpPr>
          <p:nvPr/>
        </p:nvSpPr>
        <p:spPr bwMode="auto">
          <a:xfrm>
            <a:off x="534413" y="3994165"/>
            <a:ext cx="307860" cy="337349"/>
          </a:xfrm>
          <a:prstGeom prst="rect">
            <a:avLst/>
          </a:prstGeom>
          <a:solidFill>
            <a:srgbClr val="FA13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ru-RU" alt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2</a:t>
            </a:r>
            <a:endParaRPr lang="en-US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86089" y="242274"/>
            <a:ext cx="8993166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2800" b="1" dirty="0">
                <a:solidFill>
                  <a:srgbClr val="FF0000"/>
                </a:solidFill>
                <a:cs typeface="Arial" panose="020B0604020202020204" pitchFamily="34" charset="0"/>
              </a:rPr>
              <a:t>Национальный проект «Жилье и городская среда» </a:t>
            </a:r>
            <a:br>
              <a:rPr lang="ru-RU" sz="2800" b="1" dirty="0">
                <a:solidFill>
                  <a:srgbClr val="FF0000"/>
                </a:solidFill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(разработан во исполнение Указа </a:t>
            </a: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>№ 204 </a:t>
            </a:r>
            <a:r>
              <a:rPr 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Президента </a:t>
            </a: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>Российской </a:t>
            </a:r>
            <a:r>
              <a:rPr 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Федерации </a:t>
            </a: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>«</a:t>
            </a:r>
            <a:r>
              <a:rPr 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О национальных целях и стратегических задачах развития Российской Федерации </a:t>
            </a: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>на </a:t>
            </a:r>
            <a:r>
              <a:rPr lang="ru-RU" sz="1600" dirty="0">
                <a:solidFill>
                  <a:srgbClr val="002060"/>
                </a:solidFill>
                <a:cs typeface="Arial" panose="020B0604020202020204" pitchFamily="34" charset="0"/>
              </a:rPr>
              <a:t>период до 2024 </a:t>
            </a:r>
            <a:r>
              <a:rPr lang="ru-RU" sz="1600" dirty="0" smtClean="0">
                <a:solidFill>
                  <a:srgbClr val="002060"/>
                </a:solidFill>
                <a:cs typeface="Arial" panose="020B0604020202020204" pitchFamily="34" charset="0"/>
              </a:rPr>
              <a:t>года»)</a:t>
            </a:r>
            <a:endParaRPr lang="ru-RU" sz="1600" dirty="0"/>
          </a:p>
        </p:txBody>
      </p:sp>
      <p:sp>
        <p:nvSpPr>
          <p:cNvPr id="19" name="TextBox 17"/>
          <p:cNvSpPr txBox="1">
            <a:spLocks/>
          </p:cNvSpPr>
          <p:nvPr/>
        </p:nvSpPr>
        <p:spPr bwMode="auto">
          <a:xfrm>
            <a:off x="534413" y="5261322"/>
            <a:ext cx="307860" cy="337349"/>
          </a:xfrm>
          <a:prstGeom prst="rect">
            <a:avLst/>
          </a:prstGeom>
          <a:solidFill>
            <a:srgbClr val="FA13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ru-RU" alt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  <a:endParaRPr lang="en-US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42273" y="5275661"/>
            <a:ext cx="10504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Аварийное жилье</a:t>
            </a:r>
            <a:endParaRPr lang="ru-RU" b="1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07245" y="5607521"/>
            <a:ext cx="105472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Общий объем жилищного фонда, подлежащего расселению в рамках национального проекта – </a:t>
            </a:r>
            <a:r>
              <a:rPr lang="ru-RU" sz="3600" b="1" dirty="0" smtClean="0">
                <a:solidFill>
                  <a:srgbClr val="00B050"/>
                </a:solidFill>
                <a:ea typeface="Times New Roman" panose="02020603050405020304" pitchFamily="18" charset="0"/>
              </a:rPr>
              <a:t>488,9</a:t>
            </a:r>
            <a:r>
              <a:rPr lang="ru-RU" sz="16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 тыс. кв. м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02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mprojects.ru/wp-content/uploads/2016/11/Consumer---s-Checklist-For-Choosing-A-Vancouver-Moving-Compa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532" y="4735639"/>
            <a:ext cx="2476500" cy="212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ufa.riolux.ru/upload/images/22e8837bd4d6e3af0258784368bb4a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35" y="90480"/>
            <a:ext cx="2308685" cy="156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5297" y="1623790"/>
            <a:ext cx="11149991" cy="41683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noFill/>
          </a:ln>
          <a:effectLst/>
        </p:spPr>
        <p:txBody>
          <a:bodyPr wrap="square" lIns="135000" tIns="54000" rIns="135000" bIns="5400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для органов местного самоуправления на 2019 год: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100403" y="441916"/>
            <a:ext cx="8522465" cy="107808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проект «Жилье»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0235" y="2149019"/>
            <a:ext cx="11095053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Подготовка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земельных участков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и вовлечение их в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оборот в целях жилищного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строительства</a:t>
            </a:r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Разработка и изменение земельной и градостроительной документации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для реализации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национального проекта</a:t>
            </a:r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Ввод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жилья на территории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муниципального образования в плановом объеме</a:t>
            </a:r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Кадровое обеспечение управлений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созданных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ОМСУ,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ответственных за расселение аварийного жилищного </a:t>
            </a: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фонда</a:t>
            </a: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20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Готовность инженерной и транспортной инфраструктуры</a:t>
            </a:r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>
              <a:lnSpc>
                <a:spcPts val="2000"/>
              </a:lnSpc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342900" indent="-342900">
              <a:lnSpc>
                <a:spcPts val="2000"/>
              </a:lnSpc>
              <a:buFont typeface="Wingdings" panose="05000000000000000000" pitchFamily="2" charset="2"/>
              <a:buChar char="ü"/>
              <a:tabLst>
                <a:tab pos="354013" algn="l"/>
              </a:tabLst>
            </a:pPr>
            <a:endParaRPr lang="ru-RU" sz="2000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75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360" y="202565"/>
            <a:ext cx="11079480" cy="58991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МУНИЦИПАЛЬНЫЕ ОБРАЗОВАНИЯ, ОТОБРАННЫЕ  ДЛЯ УЧАСТИЯ НА 2019 ГОД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834175"/>
              </p:ext>
            </p:extLst>
          </p:nvPr>
        </p:nvGraphicFramePr>
        <p:xfrm>
          <a:off x="2478540" y="718904"/>
          <a:ext cx="6013820" cy="4903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2192"/>
                <a:gridCol w="2338956"/>
                <a:gridCol w="1626336"/>
                <a:gridCol w="1626336"/>
              </a:tblGrid>
              <a:tr h="5083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+mn-lt"/>
                        </a:rPr>
                        <a:t>Наименование</a:t>
                      </a:r>
                      <a:r>
                        <a:rPr lang="ru-RU" sz="1600" b="0" i="0" u="none" strike="noStrike" baseline="0" dirty="0" smtClean="0">
                          <a:effectLst/>
                          <a:latin typeface="+mn-lt"/>
                        </a:rPr>
                        <a:t> муниципального образования</a:t>
                      </a:r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Площадь, подлежащая расселению</a:t>
                      </a:r>
                      <a:endParaRPr lang="ru-RU" sz="1600" b="0" i="0" u="none" strike="noStrike" kern="12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kern="12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0954">
                <a:tc vMerge="1"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нацпроекту</a:t>
                      </a:r>
                      <a:endParaRPr lang="ru-RU" sz="1600" b="0" i="0" u="none" strike="noStrike" kern="12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РАП</a:t>
                      </a:r>
                      <a:endParaRPr lang="ru-RU" sz="1600" b="0" i="0" u="none" strike="noStrike" kern="12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4611"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/>
                          <a:latin typeface="+mn-lt"/>
                        </a:rPr>
                        <a:t>Итого:</a:t>
                      </a:r>
                      <a:endParaRPr lang="ru-RU" sz="18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1" i="0" u="none" strike="noStrike" dirty="0" smtClean="0">
                          <a:effectLst/>
                          <a:latin typeface="+mn-lt"/>
                        </a:rPr>
                        <a:t>	44 </a:t>
                      </a:r>
                      <a:r>
                        <a:rPr lang="ru-RU" sz="1800" b="1" i="0" u="none" strike="noStrike" dirty="0">
                          <a:effectLst/>
                          <a:latin typeface="+mn-lt"/>
                        </a:rPr>
                        <a:t>672,29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1" i="0" u="none" strike="noStrike" dirty="0" smtClean="0">
                          <a:effectLst/>
                          <a:latin typeface="+mn-lt"/>
                        </a:rPr>
                        <a:t>30 925,07</a:t>
                      </a:r>
                      <a:endParaRPr lang="ru-RU" sz="18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61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 </a:t>
                      </a: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Пермь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26 971,40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22 983,90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64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2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 Губаха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2 512,00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1 581,50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16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 </a:t>
                      </a: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Кудымкар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1 680,00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569,30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6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 </a:t>
                      </a: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Кунгур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1 819,40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1 806,70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6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5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 </a:t>
                      </a:r>
                      <a:r>
                        <a:rPr lang="ru-RU" sz="1800" u="none" strike="noStrike" dirty="0" err="1">
                          <a:effectLst/>
                          <a:latin typeface="+mn-lt"/>
                        </a:rPr>
                        <a:t>Кизел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853,70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6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6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</a:t>
                      </a:r>
                      <a:r>
                        <a:rPr lang="ru-RU" sz="18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Лысьва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5 135,80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6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7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Александровский 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м.р.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353,07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898,77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6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err="1" smtClean="0">
                          <a:effectLst/>
                          <a:latin typeface="+mn-lt"/>
                        </a:rPr>
                        <a:t>Ординский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800" u="none" strike="noStrike" dirty="0" err="1" smtClean="0"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.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1 429,30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Город Чайковский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2 653,42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1 203,00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Город 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Горнозаводск 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850,00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8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11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err="1">
                          <a:effectLst/>
                          <a:latin typeface="+mn-lt"/>
                        </a:rPr>
                        <a:t>Кудымкарский</a:t>
                      </a: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м.р.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135,00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0,00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7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12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Пермский </a:t>
                      </a:r>
                      <a:r>
                        <a:rPr lang="ru-RU" sz="1800" u="none" strike="noStrike" dirty="0" err="1" smtClean="0">
                          <a:effectLst/>
                          <a:latin typeface="+mn-lt"/>
                        </a:rPr>
                        <a:t>м.р</a:t>
                      </a:r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 .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279,20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4000" lvl="0" algn="r" fontAlgn="ctr">
                        <a:spcAft>
                          <a:spcPts val="0"/>
                        </a:spcAft>
                        <a:tabLst>
                          <a:tab pos="648000" algn="r"/>
                        </a:tabLst>
                      </a:pPr>
                      <a:r>
                        <a:rPr lang="ru-RU" sz="1800" b="0" i="0" u="none" strike="noStrike" dirty="0" smtClean="0">
                          <a:effectLst/>
                          <a:latin typeface="+mn-lt"/>
                        </a:rPr>
                        <a:t>256,30</a:t>
                      </a:r>
                      <a:endParaRPr lang="ru-RU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926287" y="5720085"/>
            <a:ext cx="6594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Цена для расчета лимита на 2019 год – указанная МО в заявке</a:t>
            </a:r>
          </a:p>
        </p:txBody>
      </p:sp>
    </p:spTree>
    <p:extLst>
      <p:ext uri="{BB962C8B-B14F-4D97-AF65-F5344CB8AC3E}">
        <p14:creationId xmlns:p14="http://schemas.microsoft.com/office/powerpoint/2010/main" val="343522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3178" y="2963424"/>
            <a:ext cx="9892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СПАСИБО ЗА ВНИМАНИЕ!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A194E04E-D84E-403F-A1F3-E4A5428881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91" y="1467884"/>
            <a:ext cx="551120" cy="103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7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</TotalTime>
  <Words>986</Words>
  <Application>Microsoft Office PowerPoint</Application>
  <PresentationFormat>Широкоэкранный</PresentationFormat>
  <Paragraphs>343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PT Serif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ИСПОЛНЕНИЯ ГОСПОЛНОМОЧИЙ ПО ОБЕСПЕЧЕНИЮ ЖИЛЬЕМ ДЕТЕЙ-СИРОТ в 2018 году</vt:lpstr>
      <vt:lpstr>Региональный проект «Жилье» </vt:lpstr>
      <vt:lpstr> Региональный проект «Жилье» </vt:lpstr>
      <vt:lpstr>МУНИЦИПАЛЬНЫЕ ОБРАЗОВАНИЯ, ОТОБРАННЫЕ  ДЛЯ УЧАСТИЯ НА 2019 ГОД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Ахметова Ирина Владимировна</dc:creator>
  <cp:lastModifiedBy>Вязников Вячеслав Михайлович</cp:lastModifiedBy>
  <cp:revision>186</cp:revision>
  <cp:lastPrinted>2019-03-13T06:31:06Z</cp:lastPrinted>
  <dcterms:created xsi:type="dcterms:W3CDTF">2019-02-13T07:39:19Z</dcterms:created>
  <dcterms:modified xsi:type="dcterms:W3CDTF">2019-03-13T07:06:43Z</dcterms:modified>
</cp:coreProperties>
</file>