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handoutMasterIdLst>
    <p:handoutMasterId r:id="rId13"/>
  </p:handoutMasterIdLst>
  <p:sldIdLst>
    <p:sldId id="269" r:id="rId2"/>
    <p:sldId id="274" r:id="rId3"/>
    <p:sldId id="313" r:id="rId4"/>
    <p:sldId id="305" r:id="rId5"/>
    <p:sldId id="312" r:id="rId6"/>
    <p:sldId id="304" r:id="rId7"/>
    <p:sldId id="306" r:id="rId8"/>
    <p:sldId id="308" r:id="rId9"/>
    <p:sldId id="315" r:id="rId10"/>
    <p:sldId id="28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6792" autoAdjust="0"/>
    <p:restoredTop sz="94667" autoAdjust="0"/>
  </p:normalViewPr>
  <p:slideViewPr>
    <p:cSldViewPr>
      <p:cViewPr>
        <p:scale>
          <a:sx n="114" d="100"/>
          <a:sy n="114" d="100"/>
        </p:scale>
        <p:origin x="-147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E3D5D7-8527-443E-ADDE-C37EBC9D4780}" type="doc">
      <dgm:prSet loTypeId="urn:microsoft.com/office/officeart/2005/8/layout/hierarchy6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0F85C7-55A5-4E65-A7E1-1C473F05ADC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xfrm>
          <a:off x="377178" y="289116"/>
          <a:ext cx="5609636" cy="845713"/>
        </a:xfrm>
      </dgm:spPr>
      <dgm:t>
        <a:bodyPr/>
        <a:lstStyle/>
        <a:p>
          <a:pPr>
            <a:lnSpc>
              <a:spcPts val="1200"/>
            </a:lnSpc>
            <a:spcAft>
              <a:spcPct val="35000"/>
            </a:spcAft>
          </a:pPr>
          <a:r>
            <a:rPr lang="ru-RU" sz="2400" b="1" dirty="0" smtClean="0">
              <a:latin typeface="+mn-lt"/>
              <a:ea typeface="+mn-ea"/>
              <a:cs typeface="Arial"/>
            </a:rPr>
            <a:t>Глава муниципального образования</a:t>
          </a:r>
        </a:p>
        <a:p>
          <a:pPr>
            <a:lnSpc>
              <a:spcPts val="1200"/>
            </a:lnSpc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+mn-lt"/>
              <a:ea typeface="Calibri"/>
            </a:rPr>
            <a:t>- в муниципальных районах;</a:t>
          </a:r>
          <a:endParaRPr lang="ru-RU" sz="1400" dirty="0" smtClean="0">
            <a:solidFill>
              <a:schemeClr val="tx1"/>
            </a:solidFill>
            <a:latin typeface="+mn-lt"/>
            <a:ea typeface="Times New Roman"/>
          </a:endParaRPr>
        </a:p>
        <a:p>
          <a:pPr>
            <a:lnSpc>
              <a:spcPts val="1200"/>
            </a:lnSpc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+mn-lt"/>
              <a:ea typeface="Calibri"/>
            </a:rPr>
            <a:t>- в городских округах;</a:t>
          </a:r>
          <a:endParaRPr lang="ru-RU" sz="1400" dirty="0" smtClean="0">
            <a:solidFill>
              <a:schemeClr val="tx1"/>
            </a:solidFill>
            <a:latin typeface="+mn-lt"/>
            <a:ea typeface="Times New Roman"/>
          </a:endParaRPr>
        </a:p>
        <a:p>
          <a:pPr>
            <a:lnSpc>
              <a:spcPts val="1200"/>
            </a:lnSpc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+mn-lt"/>
              <a:ea typeface="Calibri"/>
            </a:rPr>
            <a:t>- в городских поселениях;</a:t>
          </a:r>
          <a:endParaRPr lang="ru-RU" sz="1400" dirty="0" smtClean="0">
            <a:solidFill>
              <a:schemeClr val="tx1"/>
            </a:solidFill>
            <a:latin typeface="+mn-lt"/>
            <a:ea typeface="Times New Roman"/>
          </a:endParaRPr>
        </a:p>
        <a:p>
          <a:pPr>
            <a:lnSpc>
              <a:spcPts val="1200"/>
            </a:lnSpc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latin typeface="+mn-lt"/>
              <a:ea typeface="Calibri"/>
            </a:rPr>
            <a:t>- в сельских поселениях больше 10 000 человек</a:t>
          </a:r>
          <a:endParaRPr lang="ru-RU" sz="1400" b="1" dirty="0">
            <a:solidFill>
              <a:schemeClr val="tx1"/>
            </a:solidFill>
            <a:latin typeface="+mn-lt"/>
            <a:ea typeface="+mn-ea"/>
            <a:cs typeface="Arial"/>
          </a:endParaRPr>
        </a:p>
      </dgm:t>
    </dgm:pt>
    <dgm:pt modelId="{9F41E899-148E-4C8E-9AB8-E7C7EDC29CE2}" type="parTrans" cxnId="{403ED698-F689-459E-BF14-6907B99AA156}">
      <dgm:prSet/>
      <dgm:spPr/>
      <dgm:t>
        <a:bodyPr/>
        <a:lstStyle/>
        <a:p>
          <a:endParaRPr lang="ru-RU"/>
        </a:p>
      </dgm:t>
    </dgm:pt>
    <dgm:pt modelId="{DFBCC074-BD04-439C-87F8-457A6AD206D7}" type="sibTrans" cxnId="{403ED698-F689-459E-BF14-6907B99AA156}">
      <dgm:prSet/>
      <dgm:spPr/>
      <dgm:t>
        <a:bodyPr/>
        <a:lstStyle/>
        <a:p>
          <a:endParaRPr lang="ru-RU"/>
        </a:p>
      </dgm:t>
    </dgm:pt>
    <dgm:pt modelId="{E2A0D3CA-E6F1-4D22-B57D-A9CC0C66B79D}" type="asst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xfrm>
          <a:off x="1554" y="1785934"/>
          <a:ext cx="2766420" cy="1392966"/>
        </a:xfrm>
      </dgm:spPr>
      <dgm:t>
        <a:bodyPr/>
        <a:lstStyle/>
        <a:p>
          <a:r>
            <a:rPr lang="ru-RU" sz="1800" dirty="0" smtClean="0">
              <a:latin typeface="+mj-lt"/>
              <a:ea typeface="+mn-ea"/>
              <a:cs typeface="Arial"/>
            </a:rPr>
            <a:t>возглавляет представительный орган</a:t>
          </a:r>
          <a:endParaRPr lang="ru-RU" sz="1800" dirty="0">
            <a:latin typeface="+mj-lt"/>
            <a:ea typeface="+mn-ea"/>
            <a:cs typeface="Arial"/>
          </a:endParaRPr>
        </a:p>
      </dgm:t>
    </dgm:pt>
    <dgm:pt modelId="{15D56693-C1FC-47F1-AFF2-B54CFD86E859}" type="parTrans" cxnId="{C9DF3FFE-9410-48B8-975E-4BB413310A2D}">
      <dgm:prSet/>
      <dgm:spPr>
        <a:xfrm>
          <a:off x="1384764" y="1134829"/>
          <a:ext cx="1797232" cy="651104"/>
        </a:xfrm>
        <a:ln>
          <a:noFill/>
        </a:ln>
      </dgm:spPr>
      <dgm:t>
        <a:bodyPr/>
        <a:lstStyle/>
        <a:p>
          <a:endParaRPr lang="ru-RU" sz="1900"/>
        </a:p>
      </dgm:t>
    </dgm:pt>
    <dgm:pt modelId="{815D5497-0322-4B61-92CA-BDBA7E77A751}" type="sibTrans" cxnId="{C9DF3FFE-9410-48B8-975E-4BB413310A2D}">
      <dgm:prSet/>
      <dgm:spPr/>
      <dgm:t>
        <a:bodyPr/>
        <a:lstStyle/>
        <a:p>
          <a:endParaRPr lang="ru-RU"/>
        </a:p>
      </dgm:t>
    </dgm:pt>
    <dgm:pt modelId="{00377771-16AE-4784-AAAF-0F0BEC1B6226}" type="pres">
      <dgm:prSet presAssocID="{1EE3D5D7-8527-443E-ADDE-C37EBC9D4780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E0952D-C321-4603-8B54-9DBB063E1157}" type="pres">
      <dgm:prSet presAssocID="{1EE3D5D7-8527-443E-ADDE-C37EBC9D4780}" presName="hierFlow" presStyleCnt="0"/>
      <dgm:spPr/>
      <dgm:t>
        <a:bodyPr/>
        <a:lstStyle/>
        <a:p>
          <a:endParaRPr lang="ru-RU"/>
        </a:p>
      </dgm:t>
    </dgm:pt>
    <dgm:pt modelId="{52E0BE01-3A85-496A-B88A-EC6560E1D45D}" type="pres">
      <dgm:prSet presAssocID="{1EE3D5D7-8527-443E-ADDE-C37EBC9D4780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4D4A786-428C-4CC6-B943-31CFD4C4765C}" type="pres">
      <dgm:prSet presAssocID="{4E0F85C7-55A5-4E65-A7E1-1C473F05ADC0}" presName="Name14" presStyleCnt="0"/>
      <dgm:spPr/>
      <dgm:t>
        <a:bodyPr/>
        <a:lstStyle/>
        <a:p>
          <a:endParaRPr lang="ru-RU"/>
        </a:p>
      </dgm:t>
    </dgm:pt>
    <dgm:pt modelId="{19453568-3402-4DDB-BA30-FEC6DAF59383}" type="pres">
      <dgm:prSet presAssocID="{4E0F85C7-55A5-4E65-A7E1-1C473F05ADC0}" presName="level1Shape" presStyleLbl="node0" presStyleIdx="0" presStyleCnt="1" custScaleX="492069" custScaleY="130913" custLinFactNeighborX="-925" custLinFactNeighborY="131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A0941991-93CD-4F2A-80DB-7B33C15B37D5}" type="pres">
      <dgm:prSet presAssocID="{4E0F85C7-55A5-4E65-A7E1-1C473F05ADC0}" presName="hierChild2" presStyleCnt="0"/>
      <dgm:spPr/>
      <dgm:t>
        <a:bodyPr/>
        <a:lstStyle/>
        <a:p>
          <a:endParaRPr lang="ru-RU"/>
        </a:p>
      </dgm:t>
    </dgm:pt>
    <dgm:pt modelId="{C0F1C495-ACE9-4562-8A9E-F6374BF89CCE}" type="pres">
      <dgm:prSet presAssocID="{15D56693-C1FC-47F1-AFF2-B54CFD86E859}" presName="Name19" presStyleLbl="parChTrans1D2" presStyleIdx="0" presStyleCnt="1"/>
      <dgm:spPr>
        <a:custGeom>
          <a:avLst/>
          <a:gdLst/>
          <a:ahLst/>
          <a:cxnLst/>
          <a:rect l="0" t="0" r="0" b="0"/>
          <a:pathLst>
            <a:path>
              <a:moveTo>
                <a:pt x="1797232" y="0"/>
              </a:moveTo>
              <a:lnTo>
                <a:pt x="1797232" y="325552"/>
              </a:lnTo>
              <a:lnTo>
                <a:pt x="0" y="325552"/>
              </a:lnTo>
              <a:lnTo>
                <a:pt x="0" y="651104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BEF7792C-47CE-46A9-978F-36EE9416EDF2}" type="pres">
      <dgm:prSet presAssocID="{E2A0D3CA-E6F1-4D22-B57D-A9CC0C66B79D}" presName="Name21" presStyleCnt="0"/>
      <dgm:spPr/>
      <dgm:t>
        <a:bodyPr/>
        <a:lstStyle/>
        <a:p>
          <a:endParaRPr lang="ru-RU"/>
        </a:p>
      </dgm:t>
    </dgm:pt>
    <dgm:pt modelId="{1F59D893-23C8-42CA-AFCF-DA94AAA76210}" type="pres">
      <dgm:prSet presAssocID="{E2A0D3CA-E6F1-4D22-B57D-A9CC0C66B79D}" presName="level2Shape" presStyleLbl="asst1" presStyleIdx="0" presStyleCnt="1" custScaleX="492308" custScaleY="79015" custLinFactNeighborX="0" custLinFactNeighborY="-296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8AFD884F-6928-4D15-B992-9885682EE1FE}" type="pres">
      <dgm:prSet presAssocID="{E2A0D3CA-E6F1-4D22-B57D-A9CC0C66B79D}" presName="hierChild3" presStyleCnt="0"/>
      <dgm:spPr/>
      <dgm:t>
        <a:bodyPr/>
        <a:lstStyle/>
        <a:p>
          <a:endParaRPr lang="ru-RU"/>
        </a:p>
      </dgm:t>
    </dgm:pt>
    <dgm:pt modelId="{1BCAFB35-BAD7-49D0-B25F-3FFC7ACA142F}" type="pres">
      <dgm:prSet presAssocID="{1EE3D5D7-8527-443E-ADDE-C37EBC9D4780}" presName="bgShapesFlow" presStyleCnt="0"/>
      <dgm:spPr/>
      <dgm:t>
        <a:bodyPr/>
        <a:lstStyle/>
        <a:p>
          <a:endParaRPr lang="ru-RU"/>
        </a:p>
      </dgm:t>
    </dgm:pt>
  </dgm:ptLst>
  <dgm:cxnLst>
    <dgm:cxn modelId="{5B311DCE-4FE3-4E7E-9050-10CA4967759A}" type="presOf" srcId="{1EE3D5D7-8527-443E-ADDE-C37EBC9D4780}" destId="{00377771-16AE-4784-AAAF-0F0BEC1B6226}" srcOrd="0" destOrd="0" presId="urn:microsoft.com/office/officeart/2005/8/layout/hierarchy6"/>
    <dgm:cxn modelId="{D22F839B-240C-412B-8569-546C5665450E}" type="presOf" srcId="{15D56693-C1FC-47F1-AFF2-B54CFD86E859}" destId="{C0F1C495-ACE9-4562-8A9E-F6374BF89CCE}" srcOrd="0" destOrd="0" presId="urn:microsoft.com/office/officeart/2005/8/layout/hierarchy6"/>
    <dgm:cxn modelId="{F4569DEA-B6E9-411E-9D4A-C8968C93342A}" type="presOf" srcId="{E2A0D3CA-E6F1-4D22-B57D-A9CC0C66B79D}" destId="{1F59D893-23C8-42CA-AFCF-DA94AAA76210}" srcOrd="0" destOrd="0" presId="urn:microsoft.com/office/officeart/2005/8/layout/hierarchy6"/>
    <dgm:cxn modelId="{C9DF3FFE-9410-48B8-975E-4BB413310A2D}" srcId="{4E0F85C7-55A5-4E65-A7E1-1C473F05ADC0}" destId="{E2A0D3CA-E6F1-4D22-B57D-A9CC0C66B79D}" srcOrd="0" destOrd="0" parTransId="{15D56693-C1FC-47F1-AFF2-B54CFD86E859}" sibTransId="{815D5497-0322-4B61-92CA-BDBA7E77A751}"/>
    <dgm:cxn modelId="{A0B89C50-EA08-478F-BB68-2ADD7E130653}" type="presOf" srcId="{4E0F85C7-55A5-4E65-A7E1-1C473F05ADC0}" destId="{19453568-3402-4DDB-BA30-FEC6DAF59383}" srcOrd="0" destOrd="0" presId="urn:microsoft.com/office/officeart/2005/8/layout/hierarchy6"/>
    <dgm:cxn modelId="{403ED698-F689-459E-BF14-6907B99AA156}" srcId="{1EE3D5D7-8527-443E-ADDE-C37EBC9D4780}" destId="{4E0F85C7-55A5-4E65-A7E1-1C473F05ADC0}" srcOrd="0" destOrd="0" parTransId="{9F41E899-148E-4C8E-9AB8-E7C7EDC29CE2}" sibTransId="{DFBCC074-BD04-439C-87F8-457A6AD206D7}"/>
    <dgm:cxn modelId="{F4737B8D-F232-45C3-A625-1766BBE3E100}" type="presParOf" srcId="{00377771-16AE-4784-AAAF-0F0BEC1B6226}" destId="{A9E0952D-C321-4603-8B54-9DBB063E1157}" srcOrd="0" destOrd="0" presId="urn:microsoft.com/office/officeart/2005/8/layout/hierarchy6"/>
    <dgm:cxn modelId="{152F3DB4-1C14-43FD-B470-150F0B721C03}" type="presParOf" srcId="{A9E0952D-C321-4603-8B54-9DBB063E1157}" destId="{52E0BE01-3A85-496A-B88A-EC6560E1D45D}" srcOrd="0" destOrd="0" presId="urn:microsoft.com/office/officeart/2005/8/layout/hierarchy6"/>
    <dgm:cxn modelId="{C80F26C2-6AF1-4C07-8B19-2CBC55308936}" type="presParOf" srcId="{52E0BE01-3A85-496A-B88A-EC6560E1D45D}" destId="{B4D4A786-428C-4CC6-B943-31CFD4C4765C}" srcOrd="0" destOrd="0" presId="urn:microsoft.com/office/officeart/2005/8/layout/hierarchy6"/>
    <dgm:cxn modelId="{A1ECD168-E73D-4474-9178-D017A96C53B7}" type="presParOf" srcId="{B4D4A786-428C-4CC6-B943-31CFD4C4765C}" destId="{19453568-3402-4DDB-BA30-FEC6DAF59383}" srcOrd="0" destOrd="0" presId="urn:microsoft.com/office/officeart/2005/8/layout/hierarchy6"/>
    <dgm:cxn modelId="{0E5D1C3D-6337-4E73-BAF6-5E5A9CC5ED68}" type="presParOf" srcId="{B4D4A786-428C-4CC6-B943-31CFD4C4765C}" destId="{A0941991-93CD-4F2A-80DB-7B33C15B37D5}" srcOrd="1" destOrd="0" presId="urn:microsoft.com/office/officeart/2005/8/layout/hierarchy6"/>
    <dgm:cxn modelId="{2505760B-5B9A-448D-9B81-72932AC7C862}" type="presParOf" srcId="{A0941991-93CD-4F2A-80DB-7B33C15B37D5}" destId="{C0F1C495-ACE9-4562-8A9E-F6374BF89CCE}" srcOrd="0" destOrd="0" presId="urn:microsoft.com/office/officeart/2005/8/layout/hierarchy6"/>
    <dgm:cxn modelId="{7276E1D7-B4A6-44FC-A268-4F3D49E17941}" type="presParOf" srcId="{A0941991-93CD-4F2A-80DB-7B33C15B37D5}" destId="{BEF7792C-47CE-46A9-978F-36EE9416EDF2}" srcOrd="1" destOrd="0" presId="urn:microsoft.com/office/officeart/2005/8/layout/hierarchy6"/>
    <dgm:cxn modelId="{8128BF25-608B-4D6F-A69E-0545D5FD1D7A}" type="presParOf" srcId="{BEF7792C-47CE-46A9-978F-36EE9416EDF2}" destId="{1F59D893-23C8-42CA-AFCF-DA94AAA76210}" srcOrd="0" destOrd="0" presId="urn:microsoft.com/office/officeart/2005/8/layout/hierarchy6"/>
    <dgm:cxn modelId="{34939C6D-1BE5-4EB0-B7AB-59C27E9D2FF1}" type="presParOf" srcId="{BEF7792C-47CE-46A9-978F-36EE9416EDF2}" destId="{8AFD884F-6928-4D15-B992-9885682EE1FE}" srcOrd="1" destOrd="0" presId="urn:microsoft.com/office/officeart/2005/8/layout/hierarchy6"/>
    <dgm:cxn modelId="{A115DCBB-F93F-4AF2-BB5F-9FFA62F6D05E}" type="presParOf" srcId="{00377771-16AE-4784-AAAF-0F0BEC1B6226}" destId="{1BCAFB35-BAD7-49D0-B25F-3FFC7ACA142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453568-3402-4DDB-BA30-FEC6DAF59383}">
      <dsp:nvSpPr>
        <dsp:cNvPr id="0" name=""/>
        <dsp:cNvSpPr/>
      </dsp:nvSpPr>
      <dsp:spPr>
        <a:xfrm>
          <a:off x="0" y="488156"/>
          <a:ext cx="7404317" cy="131325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45000"/>
                <a:satMod val="200000"/>
              </a:schemeClr>
            </a:gs>
            <a:gs pos="30000">
              <a:schemeClr val="accent1">
                <a:tint val="61000"/>
                <a:satMod val="200000"/>
              </a:schemeClr>
            </a:gs>
            <a:gs pos="45000">
              <a:schemeClr val="accent1">
                <a:tint val="66000"/>
                <a:satMod val="200000"/>
              </a:schemeClr>
            </a:gs>
            <a:gs pos="55000">
              <a:schemeClr val="accent1">
                <a:tint val="66000"/>
                <a:satMod val="200000"/>
              </a:schemeClr>
            </a:gs>
            <a:gs pos="73000">
              <a:schemeClr val="accent1">
                <a:tint val="61000"/>
                <a:satMod val="200000"/>
              </a:schemeClr>
            </a:gs>
            <a:gs pos="100000">
              <a:schemeClr val="accent1">
                <a:tint val="45000"/>
                <a:satMod val="200000"/>
              </a:schemeClr>
            </a:gs>
          </a:gsLst>
          <a:lin ang="950000" scaled="1"/>
        </a:gradFill>
        <a:ln w="9525" cap="flat" cmpd="sng" algn="ctr">
          <a:solidFill>
            <a:schemeClr val="accent1"/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ts val="12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+mn-lt"/>
              <a:ea typeface="+mn-ea"/>
              <a:cs typeface="Arial"/>
            </a:rPr>
            <a:t>Глава муниципального образования</a:t>
          </a:r>
        </a:p>
        <a:p>
          <a:pPr lvl="0" algn="ctr" defTabSz="1066800">
            <a:lnSpc>
              <a:spcPts val="12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+mn-lt"/>
              <a:ea typeface="Calibri"/>
            </a:rPr>
            <a:t>- в муниципальных районах;</a:t>
          </a:r>
          <a:endParaRPr lang="ru-RU" sz="1400" kern="1200" dirty="0" smtClean="0">
            <a:solidFill>
              <a:schemeClr val="tx1"/>
            </a:solidFill>
            <a:latin typeface="+mn-lt"/>
            <a:ea typeface="Times New Roman"/>
          </a:endParaRPr>
        </a:p>
        <a:p>
          <a:pPr lvl="0" algn="ctr" defTabSz="1066800">
            <a:lnSpc>
              <a:spcPts val="12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+mn-lt"/>
              <a:ea typeface="Calibri"/>
            </a:rPr>
            <a:t>- в городских округах;</a:t>
          </a:r>
          <a:endParaRPr lang="ru-RU" sz="1400" kern="1200" dirty="0" smtClean="0">
            <a:solidFill>
              <a:schemeClr val="tx1"/>
            </a:solidFill>
            <a:latin typeface="+mn-lt"/>
            <a:ea typeface="Times New Roman"/>
          </a:endParaRPr>
        </a:p>
        <a:p>
          <a:pPr lvl="0" algn="ctr" defTabSz="1066800">
            <a:lnSpc>
              <a:spcPts val="12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+mn-lt"/>
              <a:ea typeface="Calibri"/>
            </a:rPr>
            <a:t>- в городских поселениях;</a:t>
          </a:r>
          <a:endParaRPr lang="ru-RU" sz="1400" kern="1200" dirty="0" smtClean="0">
            <a:solidFill>
              <a:schemeClr val="tx1"/>
            </a:solidFill>
            <a:latin typeface="+mn-lt"/>
            <a:ea typeface="Times New Roman"/>
          </a:endParaRPr>
        </a:p>
        <a:p>
          <a:pPr lvl="0" algn="ctr" defTabSz="1066800">
            <a:lnSpc>
              <a:spcPts val="12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latin typeface="+mn-lt"/>
              <a:ea typeface="Calibri"/>
            </a:rPr>
            <a:t>- в сельских поселениях больше 10 000 человек</a:t>
          </a:r>
          <a:endParaRPr lang="ru-RU" sz="1400" b="1" kern="1200" dirty="0">
            <a:solidFill>
              <a:schemeClr val="tx1"/>
            </a:solidFill>
            <a:latin typeface="+mn-lt"/>
            <a:ea typeface="+mn-ea"/>
            <a:cs typeface="Arial"/>
          </a:endParaRPr>
        </a:p>
      </dsp:txBody>
      <dsp:txXfrm>
        <a:off x="38464" y="526620"/>
        <a:ext cx="7327389" cy="1236331"/>
      </dsp:txXfrm>
    </dsp:sp>
    <dsp:sp modelId="{C0F1C495-ACE9-4562-8A9E-F6374BF89CCE}">
      <dsp:nvSpPr>
        <dsp:cNvPr id="0" name=""/>
        <dsp:cNvSpPr/>
      </dsp:nvSpPr>
      <dsp:spPr>
        <a:xfrm>
          <a:off x="3656438" y="1801416"/>
          <a:ext cx="91440" cy="358306"/>
        </a:xfrm>
        <a:custGeom>
          <a:avLst/>
          <a:gdLst/>
          <a:ahLst/>
          <a:cxnLst/>
          <a:rect l="0" t="0" r="0" b="0"/>
          <a:pathLst>
            <a:path>
              <a:moveTo>
                <a:pt x="1797232" y="0"/>
              </a:moveTo>
              <a:lnTo>
                <a:pt x="1797232" y="325552"/>
              </a:lnTo>
              <a:lnTo>
                <a:pt x="0" y="325552"/>
              </a:lnTo>
              <a:lnTo>
                <a:pt x="0" y="651104"/>
              </a:lnTo>
            </a:path>
          </a:pathLst>
        </a:custGeom>
        <a:noFill/>
        <a:ln w="190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9D893-23C8-42CA-AFCF-DA94AAA76210}">
      <dsp:nvSpPr>
        <dsp:cNvPr id="0" name=""/>
        <dsp:cNvSpPr/>
      </dsp:nvSpPr>
      <dsp:spPr>
        <a:xfrm>
          <a:off x="4454" y="2159722"/>
          <a:ext cx="7407914" cy="7926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45000"/>
                <a:satMod val="200000"/>
              </a:schemeClr>
            </a:gs>
            <a:gs pos="30000">
              <a:schemeClr val="accent1">
                <a:tint val="61000"/>
                <a:satMod val="200000"/>
              </a:schemeClr>
            </a:gs>
            <a:gs pos="45000">
              <a:schemeClr val="accent1">
                <a:tint val="66000"/>
                <a:satMod val="200000"/>
              </a:schemeClr>
            </a:gs>
            <a:gs pos="55000">
              <a:schemeClr val="accent1">
                <a:tint val="66000"/>
                <a:satMod val="200000"/>
              </a:schemeClr>
            </a:gs>
            <a:gs pos="73000">
              <a:schemeClr val="accent1">
                <a:tint val="61000"/>
                <a:satMod val="200000"/>
              </a:schemeClr>
            </a:gs>
            <a:gs pos="100000">
              <a:schemeClr val="accent1">
                <a:tint val="45000"/>
                <a:satMod val="200000"/>
              </a:schemeClr>
            </a:gs>
          </a:gsLst>
          <a:lin ang="950000" scaled="1"/>
        </a:gradFill>
        <a:ln w="9525" cap="flat" cmpd="sng" algn="ctr">
          <a:solidFill>
            <a:schemeClr val="accent1"/>
          </a:solidFill>
          <a:prstDash val="solid"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+mj-lt"/>
              <a:ea typeface="+mn-ea"/>
              <a:cs typeface="Arial"/>
            </a:rPr>
            <a:t>возглавляет представительный орган</a:t>
          </a:r>
          <a:endParaRPr lang="ru-RU" sz="1800" kern="1200" dirty="0">
            <a:latin typeface="+mj-lt"/>
            <a:ea typeface="+mn-ea"/>
            <a:cs typeface="Arial"/>
          </a:endParaRPr>
        </a:p>
      </dsp:txBody>
      <dsp:txXfrm>
        <a:off x="27670" y="2182938"/>
        <a:ext cx="7361482" cy="7462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44A5C-996E-4762-91D7-2B7E22D14593}" type="datetimeFigureOut">
              <a:rPr lang="ru-RU" smtClean="0"/>
              <a:pPr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EC9E1-142C-4BFF-BFC6-7895BBBB1E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333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63C14F0-84E3-42FA-8FFB-7C59F408B041}" type="datetimeFigureOut">
              <a:rPr lang="ru-RU"/>
              <a:pPr>
                <a:defRPr/>
              </a:pPr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8D3BA8F-8160-4B92-89D4-23BE36D50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267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40C20B-D920-4E66-B154-7DD4B0338F3C}" type="slidenum">
              <a:rPr lang="ru-RU" smtClean="0">
                <a:solidFill>
                  <a:srgbClr val="000000"/>
                </a:solidFill>
              </a:rPr>
              <a:pPr/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D3BA8F-8160-4B92-89D4-23BE36D502D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74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D3BA8F-8160-4B92-89D4-23BE36D502D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74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9B5C0E8-5557-4687-9B6E-4244BAF26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699A67-7429-4D6A-A23B-BE7E107A9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12651A-A459-46AB-8EC4-BC84B1AB8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4B6842F-1163-4008-AF37-333929098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77E2F9-145C-4C31-A851-026C550BE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C6124D3-E164-4D88-9BDF-797876095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F792E9F-5CC8-4CB0-925A-0C0EF6CFF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3D09959-057C-47F1-A1D2-E02DB2197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9E8D6C0-3C4F-4A93-A93F-DEB2E107F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8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1AB17D2-6AF5-40CA-AD62-59054D0956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1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1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1" name="Прямая соединительная линия 2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FA692A-5394-428C-9EDD-5DCD653C3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rgbClr val="1F497D"/>
                </a:solidFill>
                <a:latin typeface="Comic Sans MS" pitchFamily="66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rgbClr val="1F497D"/>
                </a:solidFill>
                <a:latin typeface="Comic Sans MS" pitchFamily="66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Comic Sans MS" pitchFamily="66" charset="0"/>
                <a:cs typeface="+mn-cs"/>
              </a:defRPr>
            </a:lvl1pPr>
          </a:lstStyle>
          <a:p>
            <a:pPr>
              <a:defRPr/>
            </a:pPr>
            <a:fld id="{DA6937DE-8F6B-444A-82F3-B280CCA5E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4471A6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B2C1DB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DCB3B2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to59.minjust.ru/sites/default/files/modelnyy_ustav_selskogo_poseleniya_novyy.doc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71998" y="1988840"/>
            <a:ext cx="7128792" cy="252028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200" dirty="0" smtClean="0"/>
              <a:t>О приведении уставов муниципальных образований в соответствие с требованиями действующего законодательства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b="0" dirty="0" smtClean="0"/>
              <a:t>Сальникова Ирина Васильевна, директор департамента муниципальных правовых актов Администрации губернатора Пермского края</a:t>
            </a:r>
            <a:endParaRPr lang="en-US" sz="4400" b="0" dirty="0">
              <a:solidFill>
                <a:schemeClr val="folHlink"/>
              </a:solidFill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987675" y="5589588"/>
            <a:ext cx="4897438" cy="7921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ctr">
              <a:defRPr/>
            </a:pPr>
            <a:r>
              <a:rPr lang="ru-RU" sz="1400" b="0" dirty="0" smtClean="0"/>
              <a:t>24 декабря 2014 года</a:t>
            </a:r>
            <a:endParaRPr lang="en-US" sz="1400" b="0" dirty="0">
              <a:solidFill>
                <a:schemeClr val="folHlink"/>
              </a:solidFill>
            </a:endParaRPr>
          </a:p>
        </p:txBody>
      </p:sp>
      <p:pic>
        <p:nvPicPr>
          <p:cNvPr id="14339" name="Picture 4" descr="http://upload.wikimedia.org/wikipedia/commons/thumb/8/8f/Coat_of_Arms_of_Perm_oblast.png/200px-Coat_of_Arms_of_Perm_obl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313" y="230188"/>
            <a:ext cx="79216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1258888" y="1916113"/>
            <a:ext cx="7634287" cy="1584325"/>
          </a:xfrm>
        </p:spPr>
        <p:txBody>
          <a:bodyPr/>
          <a:lstStyle/>
          <a:p>
            <a:pPr algn="ctr">
              <a:defRPr/>
            </a:pPr>
            <a:r>
              <a:rPr lang="ru-RU" sz="3800" dirty="0" smtClean="0"/>
              <a:t>Спасибо за внимание!</a:t>
            </a:r>
            <a:endParaRPr lang="ru-RU" sz="3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59460" y="0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СРОКИ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/>
              <a:t> 2</a:t>
            </a:r>
            <a:endParaRPr lang="en-US" sz="1550" dirty="0">
              <a:solidFill>
                <a:schemeClr val="folHlink"/>
              </a:solidFill>
            </a:endParaRPr>
          </a:p>
        </p:txBody>
      </p:sp>
      <p:sp>
        <p:nvSpPr>
          <p:cNvPr id="40" name="Прямая соединительная линия 3"/>
          <p:cNvSpPr/>
          <p:nvPr/>
        </p:nvSpPr>
        <p:spPr>
          <a:xfrm>
            <a:off x="4845394" y="4502749"/>
            <a:ext cx="188168" cy="155633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44208"/>
                </a:lnTo>
                <a:lnTo>
                  <a:pt x="390283" y="304420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41" name="Прямая соединительная линия 4"/>
          <p:cNvSpPr/>
          <p:nvPr/>
        </p:nvSpPr>
        <p:spPr>
          <a:xfrm>
            <a:off x="4845394" y="4502749"/>
            <a:ext cx="188168" cy="6256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96868"/>
                </a:lnTo>
                <a:lnTo>
                  <a:pt x="390361" y="119686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24" name="Прямоугольник 23"/>
          <p:cNvSpPr/>
          <p:nvPr/>
        </p:nvSpPr>
        <p:spPr>
          <a:xfrm>
            <a:off x="550659" y="1340768"/>
            <a:ext cx="7632848" cy="6771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Федеральный закон № 131-ФЗ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(в ред. Федерального закона № 136-ФЗ)</a:t>
            </a:r>
            <a:endParaRPr lang="ru-RU" sz="1400" u="sng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4422" y="2923841"/>
            <a:ext cx="7632848" cy="6771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Закон Пермского края № 401-ПК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Закон вступил 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в силу 12.12.2014</a:t>
            </a:r>
            <a:endParaRPr lang="ru-RU" sz="1400" b="1" u="sng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642822" y="2132856"/>
            <a:ext cx="936104" cy="71216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512" y="2258101"/>
            <a:ext cx="1220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+mj-lt"/>
              </a:rPr>
              <a:t>6 </a:t>
            </a:r>
          </a:p>
          <a:p>
            <a:pPr algn="ctr"/>
            <a:r>
              <a:rPr lang="ru-RU" sz="1200" dirty="0" smtClean="0">
                <a:latin typeface="+mj-lt"/>
              </a:rPr>
              <a:t>месяцев</a:t>
            </a:r>
            <a:endParaRPr lang="ru-RU" sz="1200" u="sng" dirty="0" smtClean="0"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3498" y="4512800"/>
            <a:ext cx="763284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Уставы муниципальных образований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+mj-lt"/>
              </a:rPr>
              <a:t>Уставы должны быть приведены в соответствие с законодательством в срок</a:t>
            </a:r>
            <a:endParaRPr lang="ru-RU" sz="1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+mj-lt"/>
              </a:rPr>
              <a:t>до 12.03.2015</a:t>
            </a:r>
            <a:endParaRPr lang="ru-RU" sz="2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3652162" y="3678439"/>
            <a:ext cx="936104" cy="71216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09852" y="3803684"/>
            <a:ext cx="12207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+mj-lt"/>
              </a:rPr>
              <a:t>3 </a:t>
            </a:r>
          </a:p>
          <a:p>
            <a:pPr algn="ctr"/>
            <a:r>
              <a:rPr lang="ru-RU" sz="1200" dirty="0" smtClean="0">
                <a:latin typeface="+mj-lt"/>
              </a:rPr>
              <a:t>месяца</a:t>
            </a:r>
            <a:endParaRPr lang="ru-RU" sz="1200" u="sng" dirty="0" smtClean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764" y="1306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  МЕТОДИЧЕСКАЯ ПОМОЩЬ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/>
              <a:t> 3</a:t>
            </a:r>
            <a:endParaRPr lang="en-US" sz="1550" dirty="0">
              <a:solidFill>
                <a:schemeClr val="folHlink"/>
              </a:solidFill>
            </a:endParaRPr>
          </a:p>
        </p:txBody>
      </p:sp>
      <p:sp>
        <p:nvSpPr>
          <p:cNvPr id="41" name="Прямая соединительная линия 4"/>
          <p:cNvSpPr/>
          <p:nvPr/>
        </p:nvSpPr>
        <p:spPr>
          <a:xfrm>
            <a:off x="4845394" y="3926685"/>
            <a:ext cx="188168" cy="6256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96868"/>
                </a:lnTo>
                <a:lnTo>
                  <a:pt x="390361" y="119686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18" name="Стрелка вниз 17"/>
          <p:cNvSpPr/>
          <p:nvPr/>
        </p:nvSpPr>
        <p:spPr>
          <a:xfrm>
            <a:off x="1259632" y="1988840"/>
            <a:ext cx="936104" cy="71216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3" rtlCol="0" anchor="ctr"/>
          <a:lstStyle/>
          <a:p>
            <a:pPr algn="ctr"/>
            <a:endParaRPr lang="ru-RU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909290" y="1988840"/>
            <a:ext cx="936104" cy="71216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3" rtlCol="0" anchor="ctr"/>
          <a:lstStyle/>
          <a:p>
            <a:pPr algn="ctr"/>
            <a:endParaRPr lang="ru-RU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6462121" y="1969905"/>
            <a:ext cx="936104" cy="71216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numCol="3" rtlCol="0" anchor="ctr"/>
          <a:lstStyle/>
          <a:p>
            <a:pPr algn="ctr"/>
            <a:endParaRPr lang="ru-RU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852936"/>
            <a:ext cx="25202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+mj-lt"/>
                <a:ea typeface="Calibri"/>
              </a:rPr>
              <a:t>Примерный график </a:t>
            </a:r>
            <a:r>
              <a:rPr lang="ru-RU" dirty="0" smtClean="0">
                <a:latin typeface="+mj-lt"/>
                <a:ea typeface="Calibri"/>
              </a:rPr>
              <a:t>приведения уставов в соответствие </a:t>
            </a:r>
            <a:br>
              <a:rPr lang="ru-RU" dirty="0" smtClean="0">
                <a:latin typeface="+mj-lt"/>
                <a:ea typeface="Calibri"/>
              </a:rPr>
            </a:br>
            <a:r>
              <a:rPr lang="ru-RU" dirty="0" smtClean="0">
                <a:latin typeface="+mj-lt"/>
                <a:ea typeface="Calibri"/>
              </a:rPr>
              <a:t>с законодательством </a:t>
            </a:r>
            <a:endParaRPr lang="ru-RU" dirty="0">
              <a:latin typeface="+mj-lt"/>
              <a:ea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2983525"/>
            <a:ext cx="266429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+mj-lt"/>
                <a:ea typeface="Calibri"/>
              </a:rPr>
              <a:t>Перечень </a:t>
            </a:r>
            <a:r>
              <a:rPr lang="ru-RU" dirty="0" smtClean="0">
                <a:latin typeface="+mj-lt"/>
                <a:ea typeface="Calibri"/>
              </a:rPr>
              <a:t>муниципальных образований, уставы которых необходимы изменения</a:t>
            </a:r>
            <a:endParaRPr lang="ru-RU" dirty="0">
              <a:latin typeface="+mj-lt"/>
              <a:ea typeface="Calibri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68144" y="2869984"/>
            <a:ext cx="237626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+mj-lt"/>
                <a:ea typeface="Calibri"/>
              </a:rPr>
              <a:t>Методические рекомендации </a:t>
            </a:r>
            <a:r>
              <a:rPr lang="ru-RU" dirty="0" smtClean="0">
                <a:latin typeface="+mj-lt"/>
                <a:ea typeface="Calibri"/>
              </a:rPr>
              <a:t>по внесению изменений в уставы </a:t>
            </a:r>
            <a:endParaRPr lang="ru-RU" dirty="0">
              <a:latin typeface="+mj-lt"/>
              <a:ea typeface="Calibri"/>
            </a:endParaRPr>
          </a:p>
        </p:txBody>
      </p:sp>
      <p:sp>
        <p:nvSpPr>
          <p:cNvPr id="21" name="Заголовок 2"/>
          <p:cNvSpPr txBox="1">
            <a:spLocks/>
          </p:cNvSpPr>
          <p:nvPr/>
        </p:nvSpPr>
        <p:spPr>
          <a:xfrm>
            <a:off x="167745" y="692696"/>
            <a:ext cx="8569325" cy="777875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В органы местного самоуправления направлены: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186344" y="5085184"/>
            <a:ext cx="8569325" cy="777875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Управлением Минюста России по Пермскому краю с учетом методических рекомендаций разработан </a:t>
            </a:r>
            <a:r>
              <a:rPr lang="ru-RU" sz="1400" b="1" dirty="0" smtClean="0">
                <a:solidFill>
                  <a:schemeClr val="tx1"/>
                </a:solidFill>
              </a:rPr>
              <a:t>модельный устав сельского поселения,</a:t>
            </a:r>
            <a:r>
              <a:rPr lang="ru-RU" sz="1400" dirty="0" smtClean="0">
                <a:solidFill>
                  <a:schemeClr val="tx1"/>
                </a:solidFill>
              </a:rPr>
              <a:t> размещен по адресу: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hlinkClick r:id="rId2"/>
              </a:rPr>
              <a:t>http://</a:t>
            </a:r>
            <a:r>
              <a:rPr lang="en-US" sz="1400" dirty="0" smtClean="0">
                <a:solidFill>
                  <a:schemeClr val="tx1"/>
                </a:solidFill>
                <a:hlinkClick r:id="rId2"/>
              </a:rPr>
              <a:t>to59.minjust.ru/sites/default/files/modelnyy_ustav_selskogo_poseleniya_novyy.doc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6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/>
              <a:t> 4</a:t>
            </a:r>
            <a:endParaRPr lang="en-US" sz="1550" dirty="0">
              <a:solidFill>
                <a:schemeClr val="folHlink"/>
              </a:solidFill>
            </a:endParaRPr>
          </a:p>
        </p:txBody>
      </p:sp>
      <p:sp>
        <p:nvSpPr>
          <p:cNvPr id="40" name="Прямая соединительная линия 3"/>
          <p:cNvSpPr/>
          <p:nvPr/>
        </p:nvSpPr>
        <p:spPr>
          <a:xfrm>
            <a:off x="4867751" y="4773347"/>
            <a:ext cx="188168" cy="155633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44208"/>
                </a:lnTo>
                <a:lnTo>
                  <a:pt x="390283" y="304420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41" name="Прямая соединительная линия 4"/>
          <p:cNvSpPr/>
          <p:nvPr/>
        </p:nvSpPr>
        <p:spPr>
          <a:xfrm>
            <a:off x="4867751" y="4773347"/>
            <a:ext cx="188168" cy="6256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96868"/>
                </a:lnTo>
                <a:lnTo>
                  <a:pt x="390361" y="119686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2" name="Прямоугольник 1"/>
          <p:cNvSpPr/>
          <p:nvPr/>
        </p:nvSpPr>
        <p:spPr>
          <a:xfrm>
            <a:off x="1907702" y="2132856"/>
            <a:ext cx="5040561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200" b="1" dirty="0" smtClean="0">
              <a:solidFill>
                <a:schemeClr val="tx1"/>
              </a:solidFill>
              <a:latin typeface="+mj-lt"/>
              <a:ea typeface="Calibri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j-lt"/>
                <a:ea typeface="Calibri"/>
              </a:rPr>
              <a:t>Срок полномочий – 5 лет</a:t>
            </a:r>
          </a:p>
          <a:p>
            <a:pPr algn="ctr"/>
            <a:endParaRPr lang="ru-RU" sz="2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2" name="Заголовок 2"/>
          <p:cNvSpPr>
            <a:spLocks noGrp="1"/>
          </p:cNvSpPr>
          <p:nvPr>
            <p:ph type="title"/>
          </p:nvPr>
        </p:nvSpPr>
        <p:spPr>
          <a:xfrm>
            <a:off x="172482" y="692696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Срок полномочий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представительных органов и глав муниципальных образований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6871" y="4005064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+mj-lt"/>
                <a:ea typeface="Calibri"/>
              </a:rPr>
              <a:t>Подлежат приведению в соответствие </a:t>
            </a:r>
            <a:br>
              <a:rPr lang="ru-RU" sz="2200" dirty="0" smtClean="0">
                <a:latin typeface="+mj-lt"/>
                <a:ea typeface="Calibri"/>
              </a:rPr>
            </a:br>
            <a:r>
              <a:rPr lang="ru-RU" sz="2200" dirty="0" smtClean="0">
                <a:latin typeface="+mj-lt"/>
                <a:ea typeface="Calibri"/>
              </a:rPr>
              <a:t>с законодательством:</a:t>
            </a:r>
          </a:p>
          <a:p>
            <a:pPr algn="ctr"/>
            <a:endParaRPr lang="ru-RU" sz="2200" b="1" dirty="0" smtClean="0">
              <a:latin typeface="+mj-lt"/>
              <a:ea typeface="Calibri"/>
            </a:endParaRPr>
          </a:p>
          <a:p>
            <a:pPr algn="ctr"/>
            <a:r>
              <a:rPr lang="ru-RU" sz="2200" b="1" dirty="0" smtClean="0">
                <a:latin typeface="+mj-lt"/>
                <a:ea typeface="Calibri"/>
              </a:rPr>
              <a:t>5 уставов</a:t>
            </a:r>
            <a:endParaRPr lang="ru-RU" sz="2200" b="1" dirty="0">
              <a:latin typeface="+mj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45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/>
              <a:t> 5</a:t>
            </a:r>
            <a:endParaRPr lang="en-US" sz="1550" dirty="0">
              <a:solidFill>
                <a:schemeClr val="folHlink"/>
              </a:solidFill>
            </a:endParaRPr>
          </a:p>
        </p:txBody>
      </p:sp>
      <p:sp>
        <p:nvSpPr>
          <p:cNvPr id="40" name="Прямая соединительная линия 3"/>
          <p:cNvSpPr/>
          <p:nvPr/>
        </p:nvSpPr>
        <p:spPr>
          <a:xfrm>
            <a:off x="4867751" y="4773347"/>
            <a:ext cx="188168" cy="155633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44208"/>
                </a:lnTo>
                <a:lnTo>
                  <a:pt x="390283" y="304420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41" name="Прямая соединительная линия 4"/>
          <p:cNvSpPr/>
          <p:nvPr/>
        </p:nvSpPr>
        <p:spPr>
          <a:xfrm>
            <a:off x="4867751" y="4773347"/>
            <a:ext cx="188168" cy="62560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96868"/>
                </a:lnTo>
                <a:lnTo>
                  <a:pt x="390361" y="1196868"/>
                </a:lnTo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</p:sp>
      <p:sp>
        <p:nvSpPr>
          <p:cNvPr id="32" name="Заголовок 2"/>
          <p:cNvSpPr>
            <a:spLocks noGrp="1"/>
          </p:cNvSpPr>
          <p:nvPr>
            <p:ph type="title"/>
          </p:nvPr>
        </p:nvSpPr>
        <p:spPr>
          <a:xfrm>
            <a:off x="179388" y="260648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Порядок формирования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Земского Собрания района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123573" y="2453173"/>
            <a:ext cx="458866" cy="46694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+mj-lt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1632046" y="3068960"/>
            <a:ext cx="5820273" cy="115519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+mj-lt"/>
                <a:ea typeface="Calibri"/>
                <a:cs typeface="Times New Roman"/>
              </a:rPr>
              <a:t>Формируется на прямых выборах на основе всеобщего равного и прямого избирательного права при тайном голосовании</a:t>
            </a: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2627785" y="1708099"/>
            <a:ext cx="3384376" cy="54864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effectLst/>
                <a:latin typeface="+mj-lt"/>
                <a:ea typeface="Calibri"/>
                <a:cs typeface="Times New Roman"/>
              </a:rPr>
              <a:t>ЗЕМСКОЕ СОБРАНИЕ</a:t>
            </a:r>
            <a:endParaRPr lang="ru-RU" dirty="0">
              <a:effectLst/>
              <a:latin typeface="+mj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effectLst/>
                <a:latin typeface="+mj-lt"/>
                <a:ea typeface="Calibri"/>
                <a:cs typeface="Times New Roman"/>
              </a:rPr>
              <a:t> </a:t>
            </a:r>
            <a:endParaRPr lang="ru-RU" dirty="0">
              <a:effectLst/>
              <a:latin typeface="+mj-lt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1714" y="4512388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+mj-lt"/>
                <a:ea typeface="Calibri"/>
              </a:rPr>
              <a:t>Подлежит приведению в соответствие </a:t>
            </a:r>
            <a:br>
              <a:rPr lang="ru-RU" sz="2200" dirty="0" smtClean="0">
                <a:latin typeface="+mj-lt"/>
                <a:ea typeface="Calibri"/>
              </a:rPr>
            </a:br>
            <a:r>
              <a:rPr lang="ru-RU" sz="2200" dirty="0" smtClean="0">
                <a:latin typeface="+mj-lt"/>
                <a:ea typeface="Calibri"/>
              </a:rPr>
              <a:t>с законодательством:</a:t>
            </a:r>
          </a:p>
          <a:p>
            <a:pPr algn="ctr"/>
            <a:endParaRPr lang="ru-RU" sz="2200" b="1" dirty="0" smtClean="0">
              <a:latin typeface="+mj-lt"/>
              <a:ea typeface="Calibri"/>
            </a:endParaRPr>
          </a:p>
          <a:p>
            <a:pPr algn="ctr"/>
            <a:r>
              <a:rPr lang="ru-RU" sz="2200" b="1" dirty="0" smtClean="0">
                <a:latin typeface="+mj-lt"/>
                <a:ea typeface="Calibri"/>
              </a:rPr>
              <a:t>1 устав</a:t>
            </a:r>
            <a:endParaRPr lang="ru-RU" sz="2200" b="1" dirty="0">
              <a:latin typeface="+mj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227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388" y="188640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Порядок избрания глав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>
                <a:latin typeface="+mn-lt"/>
              </a:rPr>
              <a:t> 6</a:t>
            </a:r>
            <a:endParaRPr lang="en-US" sz="1550" dirty="0">
              <a:solidFill>
                <a:schemeClr val="folHlink"/>
              </a:solidFill>
              <a:latin typeface="+mn-lt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97378" y="1988840"/>
            <a:ext cx="7613126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Глава муниципального образования избирается 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из состава представительного органа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871" y="4005064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+mn-lt"/>
                <a:ea typeface="Calibri"/>
              </a:rPr>
              <a:t>Подлежат приведению в соответствие </a:t>
            </a:r>
            <a:br>
              <a:rPr lang="ru-RU" sz="2200" dirty="0" smtClean="0">
                <a:latin typeface="+mn-lt"/>
                <a:ea typeface="Calibri"/>
              </a:rPr>
            </a:br>
            <a:r>
              <a:rPr lang="ru-RU" sz="2200" dirty="0" smtClean="0">
                <a:latin typeface="+mn-lt"/>
                <a:ea typeface="Calibri"/>
              </a:rPr>
              <a:t>с законодательством:</a:t>
            </a:r>
          </a:p>
          <a:p>
            <a:pPr algn="ctr"/>
            <a:endParaRPr lang="ru-RU" sz="2200" b="1" dirty="0" smtClean="0">
              <a:latin typeface="+mn-lt"/>
              <a:ea typeface="Calibri"/>
            </a:endParaRPr>
          </a:p>
          <a:p>
            <a:pPr algn="ctr"/>
            <a:r>
              <a:rPr lang="ru-RU" sz="2200" b="1" dirty="0" smtClean="0">
                <a:latin typeface="+mn-lt"/>
                <a:ea typeface="Calibri"/>
              </a:rPr>
              <a:t>167 уставов</a:t>
            </a:r>
            <a:endParaRPr lang="ru-RU" sz="2200" b="1" dirty="0"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821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>
                <a:latin typeface="+mn-lt"/>
              </a:rPr>
              <a:t> </a:t>
            </a:r>
            <a:r>
              <a:rPr lang="ru-RU" sz="1550" dirty="0">
                <a:latin typeface="+mn-lt"/>
              </a:rPr>
              <a:t>7</a:t>
            </a:r>
            <a:endParaRPr lang="en-US" sz="1550" dirty="0">
              <a:solidFill>
                <a:schemeClr val="folHlink"/>
              </a:solidFill>
              <a:latin typeface="+mn-lt"/>
            </a:endParaRPr>
          </a:p>
        </p:txBody>
      </p:sp>
      <p:graphicFrame>
        <p:nvGraphicFramePr>
          <p:cNvPr id="53" name="Схема 52"/>
          <p:cNvGraphicFramePr/>
          <p:nvPr>
            <p:extLst>
              <p:ext uri="{D42A27DB-BD31-4B8C-83A1-F6EECF244321}">
                <p14:modId xmlns:p14="http://schemas.microsoft.com/office/powerpoint/2010/main" val="362949115"/>
              </p:ext>
            </p:extLst>
          </p:nvPr>
        </p:nvGraphicFramePr>
        <p:xfrm>
          <a:off x="719572" y="1196082"/>
          <a:ext cx="7416824" cy="3457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4" name="Заголовок 2"/>
          <p:cNvSpPr>
            <a:spLocks noGrp="1"/>
          </p:cNvSpPr>
          <p:nvPr>
            <p:ph type="title"/>
          </p:nvPr>
        </p:nvSpPr>
        <p:spPr>
          <a:xfrm>
            <a:off x="163983" y="260648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Статус главы муниципального образования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457331" y="2996952"/>
            <a:ext cx="0" cy="32829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91564" y="4653136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+mn-lt"/>
                <a:ea typeface="Calibri"/>
              </a:rPr>
              <a:t>Подлежат приведению в соответствие </a:t>
            </a:r>
            <a:br>
              <a:rPr lang="ru-RU" sz="2200" dirty="0" smtClean="0">
                <a:latin typeface="+mn-lt"/>
                <a:ea typeface="Calibri"/>
              </a:rPr>
            </a:br>
            <a:r>
              <a:rPr lang="ru-RU" sz="2200" dirty="0" smtClean="0">
                <a:latin typeface="+mn-lt"/>
                <a:ea typeface="Calibri"/>
              </a:rPr>
              <a:t>с законодательством:</a:t>
            </a:r>
          </a:p>
          <a:p>
            <a:pPr algn="ctr"/>
            <a:endParaRPr lang="ru-RU" sz="2200" b="1" dirty="0" smtClean="0">
              <a:latin typeface="+mn-lt"/>
              <a:ea typeface="Calibri"/>
            </a:endParaRPr>
          </a:p>
          <a:p>
            <a:pPr algn="ctr"/>
            <a:r>
              <a:rPr lang="ru-RU" sz="2200" b="1" dirty="0" smtClean="0">
                <a:latin typeface="+mn-lt"/>
                <a:ea typeface="Calibri"/>
              </a:rPr>
              <a:t>59 уставов</a:t>
            </a:r>
            <a:endParaRPr lang="ru-RU" sz="2200" b="1" dirty="0"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777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dirty="0" smtClean="0">
                <a:latin typeface="+mn-lt"/>
              </a:rPr>
              <a:t> 8</a:t>
            </a:r>
            <a:endParaRPr lang="en-US" sz="1550" dirty="0">
              <a:solidFill>
                <a:schemeClr val="folHlink"/>
              </a:solidFill>
              <a:latin typeface="+mn-lt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625260" y="1772816"/>
            <a:ext cx="5585422" cy="679822"/>
            <a:chOff x="1094784" y="562832"/>
            <a:chExt cx="5585422" cy="842062"/>
          </a:xfrm>
          <a:scene3d>
            <a:camera prst="orthographicFront"/>
            <a:lightRig rig="flat" dir="t"/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094784" y="562832"/>
              <a:ext cx="5585422" cy="842062"/>
            </a:xfrm>
            <a:prstGeom prst="roundRect">
              <a:avLst>
                <a:gd name="adj" fmla="val 1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1119447" y="587495"/>
              <a:ext cx="5536096" cy="792736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>
                  <a:ea typeface="+mn-ea"/>
                  <a:cs typeface="Arial"/>
                </a:rPr>
                <a:t>Глава муниципального образования</a:t>
              </a:r>
            </a:p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ea typeface="+mn-ea"/>
                  <a:cs typeface="Arial"/>
                </a:rPr>
                <a:t>- сельское поселение менее 10 000 чел.</a:t>
              </a:r>
              <a:endParaRPr lang="ru-RU" sz="1400" kern="1200" dirty="0">
                <a:ea typeface="+mn-ea"/>
                <a:cs typeface="Arial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123728" y="3145294"/>
            <a:ext cx="4536504" cy="1152894"/>
            <a:chOff x="720781" y="2053189"/>
            <a:chExt cx="2754479" cy="813379"/>
          </a:xfrm>
          <a:scene3d>
            <a:camera prst="orthographicFront"/>
            <a:lightRig rig="fla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720781" y="2053189"/>
              <a:ext cx="2754479" cy="813379"/>
            </a:xfrm>
            <a:prstGeom prst="roundRect">
              <a:avLst>
                <a:gd name="adj" fmla="val 10000"/>
              </a:avLst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28" name="Скругленный прямоугольник 7"/>
            <p:cNvSpPr/>
            <p:nvPr/>
          </p:nvSpPr>
          <p:spPr>
            <a:xfrm>
              <a:off x="744604" y="2077012"/>
              <a:ext cx="2706833" cy="765733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Aft>
                  <a:spcPts val="0"/>
                </a:spcAft>
              </a:pPr>
              <a:r>
                <a:rPr lang="ru-RU" sz="2200" b="1" dirty="0">
                  <a:cs typeface="Arial"/>
                </a:rPr>
                <a:t>«3 в 1»</a:t>
              </a:r>
            </a:p>
            <a:p>
              <a:pPr lvl="0"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>
                  <a:cs typeface="Arial"/>
                </a:rPr>
                <a:t>исполняет полномочия председателя представительного органа и возглавляет местную администрацию</a:t>
              </a:r>
            </a:p>
          </p:txBody>
        </p:sp>
      </p:grpSp>
      <p:cxnSp>
        <p:nvCxnSpPr>
          <p:cNvPr id="5" name="Прямая соединительная линия 4"/>
          <p:cNvCxnSpPr/>
          <p:nvPr/>
        </p:nvCxnSpPr>
        <p:spPr>
          <a:xfrm>
            <a:off x="4431684" y="2486405"/>
            <a:ext cx="0" cy="69265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91564" y="4797152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+mn-lt"/>
                <a:ea typeface="Calibri"/>
              </a:rPr>
              <a:t>Подлежат приведению в соответствие </a:t>
            </a:r>
            <a:br>
              <a:rPr lang="ru-RU" sz="2200" dirty="0" smtClean="0">
                <a:latin typeface="+mn-lt"/>
                <a:ea typeface="Calibri"/>
              </a:rPr>
            </a:br>
            <a:r>
              <a:rPr lang="ru-RU" sz="2200" dirty="0" smtClean="0">
                <a:latin typeface="+mn-lt"/>
                <a:ea typeface="Calibri"/>
              </a:rPr>
              <a:t>с законодательством:</a:t>
            </a:r>
          </a:p>
          <a:p>
            <a:pPr algn="ctr"/>
            <a:endParaRPr lang="ru-RU" sz="2200" b="1" dirty="0" smtClean="0">
              <a:latin typeface="+mn-lt"/>
              <a:ea typeface="Calibri"/>
            </a:endParaRPr>
          </a:p>
          <a:p>
            <a:pPr algn="ctr"/>
            <a:r>
              <a:rPr lang="ru-RU" sz="2200" b="1" dirty="0" smtClean="0">
                <a:latin typeface="+mn-lt"/>
                <a:ea typeface="Calibri"/>
              </a:rPr>
              <a:t>27 уставов</a:t>
            </a:r>
            <a:endParaRPr lang="ru-RU" sz="2200" b="1" dirty="0">
              <a:latin typeface="+mn-lt"/>
              <a:ea typeface="Calibri"/>
            </a:endParaRPr>
          </a:p>
        </p:txBody>
      </p:sp>
      <p:sp>
        <p:nvSpPr>
          <p:cNvPr id="14" name="Заголовок 2"/>
          <p:cNvSpPr>
            <a:spLocks noGrp="1"/>
          </p:cNvSpPr>
          <p:nvPr>
            <p:ph type="title"/>
          </p:nvPr>
        </p:nvSpPr>
        <p:spPr>
          <a:xfrm>
            <a:off x="179388" y="332656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Статус главы муниципального образования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50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804025" y="5949950"/>
            <a:ext cx="1944688" cy="7921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 kern="1200" cap="sm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Century Schoolbook" pitchFamily="18" charset="0"/>
              </a:defRPr>
            </a:lvl9pPr>
          </a:lstStyle>
          <a:p>
            <a:pPr algn="r">
              <a:defRPr/>
            </a:pPr>
            <a:r>
              <a:rPr lang="ru-RU" sz="1550" smtClean="0">
                <a:latin typeface="+mn-lt"/>
              </a:rPr>
              <a:t> 9</a:t>
            </a:r>
            <a:endParaRPr lang="en-US" sz="1550" dirty="0">
              <a:solidFill>
                <a:schemeClr val="folHlink"/>
              </a:solidFill>
              <a:latin typeface="+mn-lt"/>
            </a:endParaRPr>
          </a:p>
        </p:txBody>
      </p:sp>
      <p:sp>
        <p:nvSpPr>
          <p:cNvPr id="54" name="Заголовок 2"/>
          <p:cNvSpPr>
            <a:spLocks noGrp="1"/>
          </p:cNvSpPr>
          <p:nvPr>
            <p:ph type="title"/>
          </p:nvPr>
        </p:nvSpPr>
        <p:spPr>
          <a:xfrm>
            <a:off x="179743" y="260648"/>
            <a:ext cx="8569325" cy="7778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600" b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НОРМАТИВНОЕ РЕГУЛИРОВАНИЕ НАЗНАЧЕНИЯ ГЛАВЫ АДМИНИСТРАЦИИ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7829" y="1628800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Правовому регулированию подлежат следующие вопросы: </a:t>
            </a:r>
          </a:p>
          <a:p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n-lt"/>
              <a:ea typeface="Calibri"/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1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) Порядок формирования и работы конкурсной комиссии;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2) Порядок проведения конкурса на замещение должности главы местной администрации;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3) Квалификационные требования к главе местной администрации;</a:t>
            </a:r>
          </a:p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4) Условия признания конкурса несостоявшимся, основания для назначения повторного конкурса.</a:t>
            </a:r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041126" y="3929016"/>
            <a:ext cx="458866" cy="46694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5781" y="4573478"/>
            <a:ext cx="84249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разработан типовой НПА:</a:t>
            </a: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«Положение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о порядке проведения конкурса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/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</a:b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на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замещение должности главы администрации муниципального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</a:rPr>
              <a:t>образования»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+mn-lt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794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2088</TotalTime>
  <Words>313</Words>
  <Application>Microsoft Office PowerPoint</Application>
  <PresentationFormat>Экран (4:3)</PresentationFormat>
  <Paragraphs>80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О приведении уставов муниципальных образований в соответствие с требованиями действующего законодательства  Сальникова Ирина Васильевна, директор департамента муниципальных правовых актов Администрации губернатора Пермского края</vt:lpstr>
      <vt:lpstr>СРОКИ</vt:lpstr>
      <vt:lpstr>   МЕТОДИЧЕСКАЯ ПОМОЩЬ</vt:lpstr>
      <vt:lpstr>Срок полномочий  представительных органов и глав муниципальных образований </vt:lpstr>
      <vt:lpstr>Порядок формирования  Земского Собрания района</vt:lpstr>
      <vt:lpstr>Порядок избрания глав</vt:lpstr>
      <vt:lpstr>Статус главы муниципального образования</vt:lpstr>
      <vt:lpstr>Статус главы муниципального образования</vt:lpstr>
      <vt:lpstr>НОРМАТИВНОЕ РЕГУЛИРОВАНИЕ НАЗНАЧЕНИЯ ГЛАВЫ АДМИНИСТРАЦИИ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John</dc:creator>
  <cp:lastModifiedBy>Корякин Иван Степанович</cp:lastModifiedBy>
  <cp:revision>167</cp:revision>
  <cp:lastPrinted>2013-02-06T11:47:22Z</cp:lastPrinted>
  <dcterms:created xsi:type="dcterms:W3CDTF">2012-09-17T05:07:25Z</dcterms:created>
  <dcterms:modified xsi:type="dcterms:W3CDTF">2014-12-23T09:28:33Z</dcterms:modified>
</cp:coreProperties>
</file>