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Default Extension="xlsx" ContentType="application/vnd.openxmlformats-officedocument.spreadsheetml.sheet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charts/style1.xml" ContentType="application/vnd.ms-office.chart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1" r:id="rId1"/>
  </p:sldMasterIdLst>
  <p:notesMasterIdLst>
    <p:notesMasterId r:id="rId13"/>
  </p:notesMasterIdLst>
  <p:sldIdLst>
    <p:sldId id="357" r:id="rId2"/>
    <p:sldId id="355" r:id="rId3"/>
    <p:sldId id="342" r:id="rId4"/>
    <p:sldId id="377" r:id="rId5"/>
    <p:sldId id="382" r:id="rId6"/>
    <p:sldId id="398" r:id="rId7"/>
    <p:sldId id="391" r:id="rId8"/>
    <p:sldId id="393" r:id="rId9"/>
    <p:sldId id="395" r:id="rId10"/>
    <p:sldId id="396" r:id="rId11"/>
    <p:sldId id="335" r:id="rId12"/>
  </p:sldIdLst>
  <p:sldSz cx="9144000" cy="6858000" type="screen4x3"/>
  <p:notesSz cx="6797675" cy="987425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618" userDrawn="1">
          <p15:clr>
            <a:srgbClr val="A4A3A4"/>
          </p15:clr>
        </p15:guide>
        <p15:guide id="4" pos="340" userDrawn="1">
          <p15:clr>
            <a:srgbClr val="A4A3A4"/>
          </p15:clr>
        </p15:guide>
        <p15:guide id="5" orient="horz" pos="1434" userDrawn="1">
          <p15:clr>
            <a:srgbClr val="A4A3A4"/>
          </p15:clr>
        </p15:guide>
        <p15:guide id="6" orient="horz" pos="33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00FF"/>
    <a:srgbClr val="FF5050"/>
    <a:srgbClr val="FF3300"/>
    <a:srgbClr val="DDDDDD"/>
    <a:srgbClr val="FF0000"/>
    <a:srgbClr val="557C96"/>
    <a:srgbClr val="1D208F"/>
    <a:srgbClr val="D476D6"/>
    <a:srgbClr val="F4E59C"/>
    <a:srgbClr val="211E5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62" autoAdjust="0"/>
    <p:restoredTop sz="89643" autoAdjust="0"/>
  </p:normalViewPr>
  <p:slideViewPr>
    <p:cSldViewPr showGuides="1">
      <p:cViewPr varScale="1">
        <p:scale>
          <a:sx n="80" d="100"/>
          <a:sy n="80" d="100"/>
        </p:scale>
        <p:origin x="-240" y="-96"/>
      </p:cViewPr>
      <p:guideLst>
        <p:guide orient="horz" pos="2160"/>
        <p:guide orient="horz" pos="618"/>
        <p:guide orient="horz" pos="1434"/>
        <p:guide orient="horz" pos="3339"/>
        <p:guide pos="2880"/>
        <p:guide pos="3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chartUserShapes" Target="../drawings/drawing1.xml"/><Relationship Id="rId1" Type="http://schemas.openxmlformats.org/officeDocument/2006/relationships/oleObject" Target="file:///\\192.168.19.9\Mintrans\2.%20&#1052;&#1059;&#1053;&#1048;&#1062;&#1048;&#1055;&#1040;&#1051;&#1068;&#1053;&#1067;&#1045;%20&#1044;&#1054;&#1056;&#1054;&#1043;&#1048;\&#1044;&#1086;&#1082;&#1083;&#1072;&#1076;&#1099;\&#1044;&#1086;&#1082;&#1083;&#1072;&#1076;%20&#1085;&#1072;%20&#1057;&#1086;&#1074;&#1077;&#1090;%20&#1075;&#1083;&#1072;&#1074;%20&#1079;&#1072;%202018%20&#1075;&#1086;&#1076;\&#1056;&#1072;&#1089;&#1095;&#1077;&#1090;%20%202019-2021%20&#1085;&#1072;%201%20&#1085;&#1086;&#1103;&#1073;&#1088;&#1103;%20(&#1086;&#1090;%20&#1061;&#1072;&#1081;&#1088;&#1091;&#1083;&#1083;&#1080;&#1085;&#1086;&#1081;%20&#1043;.&#1071;.).xlsx" TargetMode="External"/><Relationship Id="rId4" Type="http://schemas.microsoft.com/office/2011/relationships/chartStyle" Target="style1.xml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openxmlformats.org/officeDocument/2006/relationships/chartUserShapes" Target="../drawings/drawing2.xml"/><Relationship Id="rId1" Type="http://schemas.openxmlformats.org/officeDocument/2006/relationships/oleObject" Target="file:///\\192.168.19.9\Mintrans\2.%20&#1052;&#1059;&#1053;&#1048;&#1062;&#1048;&#1055;&#1040;&#1051;&#1068;&#1053;&#1067;&#1045;%20&#1044;&#1054;&#1056;&#1054;&#1043;&#1048;\&#1044;&#1086;&#1082;&#1083;&#1072;&#1076;&#1099;\&#1044;&#1086;&#1082;&#1083;&#1072;&#1076;%20&#1085;&#1072;%20&#1057;&#1086;&#1074;&#1077;&#1090;%20&#1087;&#1088;&#1077;&#1076;&#1089;&#1090;&#1072;&#1074;&#1080;&#1090;&#1077;&#1083;&#1100;&#1085;&#1099;&#1093;%20&#1086;&#1088;&#1075;&#1072;&#1085;&#1086;&#1074;\&#1057;&#1091;&#1073;&#1089;&#1080;&#1076;&#1080;&#1080;%20&#1085;&#1072;%202019-2021.xlsx" TargetMode="External"/><Relationship Id="rId4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dLbls/>
        <c:axId val="82128896"/>
        <c:axId val="82130432"/>
      </c:barChart>
      <c:catAx>
        <c:axId val="82128896"/>
        <c:scaling>
          <c:orientation val="minMax"/>
        </c:scaling>
        <c:axPos val="b"/>
        <c:tickLblPos val="nextTo"/>
        <c:txPr>
          <a:bodyPr/>
          <a:lstStyle/>
          <a:p>
            <a:pPr>
              <a:defRPr sz="1300" b="0"/>
            </a:pPr>
            <a:endParaRPr lang="ru-RU"/>
          </a:p>
        </c:txPr>
        <c:crossAx val="82130432"/>
        <c:crosses val="autoZero"/>
        <c:auto val="1"/>
        <c:lblAlgn val="ctr"/>
        <c:lblOffset val="100"/>
      </c:catAx>
      <c:valAx>
        <c:axId val="82130432"/>
        <c:scaling>
          <c:orientation val="minMax"/>
        </c:scaling>
        <c:delete val="1"/>
        <c:axPos val="l"/>
        <c:tickLblPos val="none"/>
        <c:crossAx val="82128896"/>
        <c:crosses val="autoZero"/>
        <c:crossBetween val="between"/>
      </c:valAx>
      <c:spPr>
        <a:noFill/>
        <a:ln w="25403">
          <a:noFill/>
        </a:ln>
      </c:spPr>
    </c:plotArea>
    <c:plotVisOnly val="1"/>
    <c:dispBlanksAs val="gap"/>
  </c:chart>
  <c:spPr>
    <a:ln>
      <a:noFill/>
    </a:ln>
  </c:spPr>
  <c:txPr>
    <a:bodyPr/>
    <a:lstStyle/>
    <a:p>
      <a:pPr>
        <a:defRPr sz="1200" b="1">
          <a:effectLst>
            <a:outerShdw blurRad="38100" dist="38100" dir="2700000" algn="tl">
              <a:srgbClr val="000000">
                <a:alpha val="43137"/>
              </a:srgbClr>
            </a:outerShdw>
          </a:effectLst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ser>
          <c:idx val="0"/>
          <c:order val="0"/>
          <c:spPr>
            <a:effectLst>
              <a:outerShdw blurRad="279400" dir="5400000" algn="ctr" rotWithShape="0">
                <a:srgbClr val="000000">
                  <a:alpha val="20000"/>
                </a:srgbClr>
              </a:outerShdw>
            </a:effectLst>
          </c:spPr>
          <c:dLbls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 sz="1050">
                    <a:effectLst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Лист4!$B$3:$B$50</c:f>
              <c:strCache>
                <c:ptCount val="48"/>
                <c:pt idx="0">
                  <c:v>Березники ГО</c:v>
                </c:pt>
                <c:pt idx="1">
                  <c:v>Краснокамский МР</c:v>
                </c:pt>
                <c:pt idx="2">
                  <c:v>Нытвенский МР</c:v>
                </c:pt>
                <c:pt idx="3">
                  <c:v>Добрянский МР</c:v>
                </c:pt>
                <c:pt idx="4">
                  <c:v>Губаха ГО</c:v>
                </c:pt>
                <c:pt idx="5">
                  <c:v>Ординский МР</c:v>
                </c:pt>
                <c:pt idx="6">
                  <c:v>Чернушинский МР</c:v>
                </c:pt>
                <c:pt idx="7">
                  <c:v>Косинский МР</c:v>
                </c:pt>
                <c:pt idx="8">
                  <c:v>Юрлинский МР</c:v>
                </c:pt>
                <c:pt idx="9">
                  <c:v>Кудымкарский МР</c:v>
                </c:pt>
                <c:pt idx="10">
                  <c:v>Александровский МР</c:v>
                </c:pt>
                <c:pt idx="11">
                  <c:v>Горнозаводский МР</c:v>
                </c:pt>
                <c:pt idx="12">
                  <c:v>Лысьва ГО</c:v>
                </c:pt>
                <c:pt idx="13">
                  <c:v>Соликамск ГО</c:v>
                </c:pt>
                <c:pt idx="14">
                  <c:v>Березовский МР</c:v>
                </c:pt>
                <c:pt idx="15">
                  <c:v>Бардымский МР</c:v>
                </c:pt>
                <c:pt idx="16">
                  <c:v>Куединский МР</c:v>
                </c:pt>
                <c:pt idx="17">
                  <c:v>Ильинский МР</c:v>
                </c:pt>
                <c:pt idx="18">
                  <c:v>Чусовской МР</c:v>
                </c:pt>
                <c:pt idx="19">
                  <c:v>Чайковский МР</c:v>
                </c:pt>
                <c:pt idx="20">
                  <c:v>Еловский МР</c:v>
                </c:pt>
                <c:pt idx="21">
                  <c:v>Кочевский МР</c:v>
                </c:pt>
                <c:pt idx="22">
                  <c:v>Октябрьский МР</c:v>
                </c:pt>
                <c:pt idx="23">
                  <c:v>Чердынский МР</c:v>
                </c:pt>
                <c:pt idx="24">
                  <c:v>Осинский МР</c:v>
                </c:pt>
                <c:pt idx="25">
                  <c:v>Очерский МР</c:v>
                </c:pt>
                <c:pt idx="26">
                  <c:v>Карагайский МР</c:v>
                </c:pt>
                <c:pt idx="27">
                  <c:v>Уинский МР</c:v>
                </c:pt>
                <c:pt idx="28">
                  <c:v>Верещагинский МР</c:v>
                </c:pt>
                <c:pt idx="29">
                  <c:v>Оханский МР</c:v>
                </c:pt>
                <c:pt idx="30">
                  <c:v>Кудымкар ГО</c:v>
                </c:pt>
                <c:pt idx="31">
                  <c:v>Гремячинский МР</c:v>
                </c:pt>
                <c:pt idx="32">
                  <c:v>Кунгур ГО</c:v>
                </c:pt>
                <c:pt idx="33">
                  <c:v>Суксунский МР</c:v>
                </c:pt>
                <c:pt idx="34">
                  <c:v>Кизеловский МР</c:v>
                </c:pt>
                <c:pt idx="35">
                  <c:v>Кишертский МР</c:v>
                </c:pt>
                <c:pt idx="36">
                  <c:v>Пермский МР</c:v>
                </c:pt>
                <c:pt idx="37">
                  <c:v>Частинский МР</c:v>
                </c:pt>
                <c:pt idx="38">
                  <c:v>Большесосновский МР</c:v>
                </c:pt>
                <c:pt idx="39">
                  <c:v>ЗАТО Звездный</c:v>
                </c:pt>
                <c:pt idx="40">
                  <c:v>Кунгурский МР</c:v>
                </c:pt>
                <c:pt idx="41">
                  <c:v>Гайнский МР</c:v>
                </c:pt>
                <c:pt idx="42">
                  <c:v>Красновишерский МР</c:v>
                </c:pt>
                <c:pt idx="43">
                  <c:v>Усольский МР</c:v>
                </c:pt>
                <c:pt idx="44">
                  <c:v>Сивинский МР</c:v>
                </c:pt>
                <c:pt idx="45">
                  <c:v>Пермь ГО</c:v>
                </c:pt>
                <c:pt idx="46">
                  <c:v>Соликамский МР</c:v>
                </c:pt>
                <c:pt idx="47">
                  <c:v>Юсьвинский МР</c:v>
                </c:pt>
              </c:strCache>
            </c:strRef>
          </c:cat>
          <c:val>
            <c:numRef>
              <c:f>Лист4!$C$3:$C$50</c:f>
              <c:numCache>
                <c:formatCode>0</c:formatCode>
                <c:ptCount val="48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  <c:pt idx="7">
                  <c:v>100</c:v>
                </c:pt>
                <c:pt idx="8">
                  <c:v>100</c:v>
                </c:pt>
                <c:pt idx="9">
                  <c:v>100</c:v>
                </c:pt>
                <c:pt idx="10">
                  <c:v>100</c:v>
                </c:pt>
                <c:pt idx="11">
                  <c:v>100</c:v>
                </c:pt>
                <c:pt idx="12">
                  <c:v>100</c:v>
                </c:pt>
                <c:pt idx="13">
                  <c:v>100</c:v>
                </c:pt>
                <c:pt idx="14">
                  <c:v>100</c:v>
                </c:pt>
                <c:pt idx="15">
                  <c:v>100</c:v>
                </c:pt>
                <c:pt idx="16">
                  <c:v>100</c:v>
                </c:pt>
                <c:pt idx="17">
                  <c:v>100</c:v>
                </c:pt>
                <c:pt idx="18">
                  <c:v>100</c:v>
                </c:pt>
                <c:pt idx="19">
                  <c:v>100</c:v>
                </c:pt>
                <c:pt idx="20">
                  <c:v>100</c:v>
                </c:pt>
                <c:pt idx="21">
                  <c:v>100</c:v>
                </c:pt>
                <c:pt idx="22">
                  <c:v>100</c:v>
                </c:pt>
                <c:pt idx="23">
                  <c:v>100</c:v>
                </c:pt>
                <c:pt idx="24">
                  <c:v>100</c:v>
                </c:pt>
                <c:pt idx="25">
                  <c:v>100</c:v>
                </c:pt>
                <c:pt idx="26">
                  <c:v>100</c:v>
                </c:pt>
                <c:pt idx="27">
                  <c:v>100</c:v>
                </c:pt>
                <c:pt idx="28">
                  <c:v>100</c:v>
                </c:pt>
                <c:pt idx="29">
                  <c:v>100</c:v>
                </c:pt>
                <c:pt idx="30">
                  <c:v>100</c:v>
                </c:pt>
                <c:pt idx="31">
                  <c:v>100</c:v>
                </c:pt>
                <c:pt idx="32">
                  <c:v>100</c:v>
                </c:pt>
                <c:pt idx="33">
                  <c:v>100</c:v>
                </c:pt>
                <c:pt idx="34">
                  <c:v>100</c:v>
                </c:pt>
                <c:pt idx="35">
                  <c:v>100</c:v>
                </c:pt>
                <c:pt idx="36">
                  <c:v>100</c:v>
                </c:pt>
                <c:pt idx="37">
                  <c:v>100</c:v>
                </c:pt>
                <c:pt idx="38">
                  <c:v>100</c:v>
                </c:pt>
                <c:pt idx="39">
                  <c:v>100</c:v>
                </c:pt>
                <c:pt idx="40">
                  <c:v>100</c:v>
                </c:pt>
                <c:pt idx="41">
                  <c:v>100</c:v>
                </c:pt>
                <c:pt idx="42">
                  <c:v>98</c:v>
                </c:pt>
                <c:pt idx="43">
                  <c:v>95</c:v>
                </c:pt>
                <c:pt idx="44">
                  <c:v>95</c:v>
                </c:pt>
                <c:pt idx="45">
                  <c:v>95</c:v>
                </c:pt>
                <c:pt idx="46">
                  <c:v>90</c:v>
                </c:pt>
                <c:pt idx="47">
                  <c:v>60</c:v>
                </c:pt>
              </c:numCache>
            </c:numRef>
          </c:val>
        </c:ser>
        <c:dLbls/>
        <c:gapWidth val="47"/>
        <c:axId val="82314368"/>
        <c:axId val="82315904"/>
      </c:barChart>
      <c:catAx>
        <c:axId val="8231436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>
                <a:effectLst/>
              </a:defRPr>
            </a:pPr>
            <a:endParaRPr lang="ru-RU"/>
          </a:p>
        </c:txPr>
        <c:crossAx val="82315904"/>
        <c:crosses val="autoZero"/>
        <c:auto val="1"/>
        <c:lblAlgn val="ctr"/>
        <c:lblOffset val="100"/>
      </c:catAx>
      <c:valAx>
        <c:axId val="82315904"/>
        <c:scaling>
          <c:orientation val="minMax"/>
        </c:scaling>
        <c:delete val="1"/>
        <c:axPos val="l"/>
        <c:numFmt formatCode="0" sourceLinked="1"/>
        <c:tickLblPos val="none"/>
        <c:crossAx val="82314368"/>
        <c:crosses val="autoZero"/>
        <c:crossBetween val="between"/>
      </c:valAx>
      <c:spPr>
        <a:noFill/>
        <a:ln w="25404">
          <a:noFill/>
        </a:ln>
      </c:spPr>
    </c:plotArea>
    <c:plotVisOnly val="1"/>
    <c:dispBlanksAs val="gap"/>
  </c:chart>
  <c:spPr>
    <a:ln>
      <a:noFill/>
    </a:ln>
  </c:spPr>
  <c:txPr>
    <a:bodyPr/>
    <a:lstStyle/>
    <a:p>
      <a:pPr>
        <a:defRPr b="1">
          <a:effectLst>
            <a:outerShdw blurRad="38100" dist="38100" dir="2700000" algn="tl">
              <a:srgbClr val="000000">
                <a:alpha val="43137"/>
              </a:srgbClr>
            </a:outerShdw>
          </a:effectLst>
        </a:defRPr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ru-RU" dirty="0" smtClean="0">
                <a:solidFill>
                  <a:schemeClr val="tx1"/>
                </a:solidFill>
              </a:rPr>
              <a:t>млрд</a:t>
            </a:r>
            <a:r>
              <a:rPr lang="ru-RU" dirty="0" smtClean="0"/>
              <a:t>. </a:t>
            </a:r>
            <a:r>
              <a:rPr lang="ru-RU" dirty="0" smtClean="0">
                <a:solidFill>
                  <a:schemeClr val="tx1"/>
                </a:solidFill>
              </a:rPr>
              <a:t>руб</a:t>
            </a:r>
            <a:r>
              <a:rPr lang="ru-RU" dirty="0" smtClean="0"/>
              <a:t>.</a:t>
            </a:r>
            <a:endParaRPr lang="ru-RU" dirty="0"/>
          </a:p>
        </c:rich>
      </c:tx>
      <c:layout>
        <c:manualLayout>
          <c:xMode val="edge"/>
          <c:yMode val="edge"/>
          <c:x val="0.83671519878607981"/>
          <c:y val="0"/>
        </c:manualLayout>
      </c:layout>
      <c:spPr>
        <a:noFill/>
        <a:ln>
          <a:noFill/>
        </a:ln>
        <a:effectLst/>
      </c:spPr>
    </c:title>
    <c:view3D>
      <c:depthPercent val="100"/>
      <c:rAngAx val="1"/>
    </c:view3D>
    <c:floor>
      <c:spPr>
        <a:noFill/>
        <a:ln>
          <a:noFill/>
        </a:ln>
        <a:effectLst/>
        <a:sp3d/>
      </c:spPr>
    </c:floor>
    <c:sideWall>
      <c:spPr>
        <a:noFill/>
        <a:ln w="25400">
          <a:noFill/>
        </a:ln>
        <a:effectLst/>
        <a:sp3d/>
      </c:spPr>
    </c:sideWall>
    <c:backWall>
      <c:spPr>
        <a:noFill/>
        <a:ln w="25400"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5626307428329442E-2"/>
          <c:y val="0.17376879295693876"/>
          <c:w val="0.96683654332804425"/>
          <c:h val="0.7307455703120076"/>
        </c:manualLayout>
      </c:layout>
      <c:bar3DChart>
        <c:barDir val="col"/>
        <c:grouping val="stacked"/>
        <c:dLbls/>
        <c:shape val="box"/>
        <c:axId val="12296192"/>
        <c:axId val="12297728"/>
        <c:axId val="0"/>
      </c:bar3DChart>
      <c:catAx>
        <c:axId val="1229619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cap="none" spc="0" normalizeH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297728"/>
        <c:crosses val="autoZero"/>
        <c:auto val="1"/>
        <c:lblAlgn val="ctr"/>
        <c:lblOffset val="100"/>
      </c:catAx>
      <c:valAx>
        <c:axId val="12297728"/>
        <c:scaling>
          <c:orientation val="minMax"/>
        </c:scaling>
        <c:delete val="1"/>
        <c:axPos val="l"/>
        <c:numFmt formatCode="#,##0.000" sourceLinked="1"/>
        <c:majorTickMark val="none"/>
        <c:tickLblPos val="none"/>
        <c:crossAx val="122961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1.0418595464701454E-2"/>
          <c:y val="6.6734326816539916E-2"/>
          <c:w val="0.69878085720769889"/>
          <c:h val="6.1750458657746761E-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 dirty="0" smtClean="0">
                <a:solidFill>
                  <a:schemeClr val="tx1"/>
                </a:solidFill>
              </a:rPr>
              <a:t>млрд. руб.</a:t>
            </a:r>
            <a:endParaRPr lang="ru-RU" b="1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77791340702743739"/>
          <c:y val="3.1556401476938979E-2"/>
        </c:manualLayout>
      </c:layout>
      <c:spPr>
        <a:noFill/>
        <a:ln>
          <a:noFill/>
        </a:ln>
        <a:effectLst/>
      </c:spPr>
    </c:title>
    <c:view3D>
      <c:perspective val="30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8498261600376379E-2"/>
          <c:y val="9.3410587687821539E-2"/>
          <c:w val="0.96869524959936315"/>
          <c:h val="0.74998594165256083"/>
        </c:manualLayout>
      </c:layout>
      <c:bar3DChart>
        <c:barDir val="col"/>
        <c:grouping val="stacked"/>
        <c:ser>
          <c:idx val="0"/>
          <c:order val="0"/>
          <c:tx>
            <c:strRef>
              <c:f>Лист1!$B$2</c:f>
              <c:strCache>
                <c:ptCount val="1"/>
                <c:pt idx="0">
                  <c:v>Федеральный бюджет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Лист1!$C$2:$E$2</c:f>
              <c:numCache>
                <c:formatCode>#,##0.000</c:formatCode>
                <c:ptCount val="3"/>
                <c:pt idx="0">
                  <c:v>1</c:v>
                </c:pt>
                <c:pt idx="1">
                  <c:v>0.98599999999999999</c:v>
                </c:pt>
                <c:pt idx="2">
                  <c:v>0.85000000000000009</c:v>
                </c:pt>
              </c:numCache>
            </c:numRef>
          </c:val>
        </c:ser>
        <c:ser>
          <c:idx val="1"/>
          <c:order val="1"/>
          <c:tx>
            <c:strRef>
              <c:f>Лист1!$B$3</c:f>
              <c:strCache>
                <c:ptCount val="1"/>
                <c:pt idx="0">
                  <c:v>Краевой бюджет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Лист1!$C$3:$E$3</c:f>
              <c:numCache>
                <c:formatCode>#,##0.000</c:formatCode>
                <c:ptCount val="3"/>
                <c:pt idx="0">
                  <c:v>3.2469999999999999</c:v>
                </c:pt>
                <c:pt idx="1">
                  <c:v>3.6869999999999998</c:v>
                </c:pt>
                <c:pt idx="2">
                  <c:v>3.32</c:v>
                </c:pt>
              </c:numCache>
            </c:numRef>
          </c:val>
        </c:ser>
        <c:ser>
          <c:idx val="2"/>
          <c:order val="2"/>
          <c:tx>
            <c:strRef>
              <c:f>Лист1!$B$4</c:f>
              <c:strCache>
                <c:ptCount val="1"/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val>
            <c:numRef>
              <c:f>Лист1!$C$4:$E$4</c:f>
              <c:numCache>
                <c:formatCode>General</c:formatCode>
                <c:ptCount val="3"/>
              </c:numCache>
            </c:numRef>
          </c:val>
        </c:ser>
        <c:dLbls/>
        <c:shape val="box"/>
        <c:axId val="12655616"/>
        <c:axId val="12690176"/>
        <c:axId val="0"/>
      </c:bar3DChart>
      <c:catAx>
        <c:axId val="12655616"/>
        <c:scaling>
          <c:orientation val="minMax"/>
        </c:scaling>
        <c:delete val="1"/>
        <c:axPos val="b"/>
        <c:majorTickMark val="none"/>
        <c:tickLblPos val="none"/>
        <c:crossAx val="12690176"/>
        <c:crosses val="autoZero"/>
        <c:auto val="1"/>
        <c:lblAlgn val="ctr"/>
        <c:lblOffset val="100"/>
      </c:catAx>
      <c:valAx>
        <c:axId val="1269017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0" sourceLinked="1"/>
        <c:majorTickMark val="none"/>
        <c:tickLblPos val="none"/>
        <c:crossAx val="12655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0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0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0.30368</cdr:x>
      <cdr:y>0.35829</cdr:y>
    </cdr:from>
    <cdr:to>
      <cdr:x>0.32932</cdr:x>
      <cdr:y>0.58802</cdr:y>
    </cdr:to>
    <cdr:sp macro="" textlink="">
      <cdr:nvSpPr>
        <cdr:cNvPr id="2" name="Левая фигурная скобка 1"/>
        <cdr:cNvSpPr/>
      </cdr:nvSpPr>
      <cdr:spPr>
        <a:xfrm xmlns:a="http://schemas.openxmlformats.org/drawingml/2006/main">
          <a:off x="2558498" y="2018303"/>
          <a:ext cx="216016" cy="1294102"/>
        </a:xfrm>
        <a:prstGeom xmlns:a="http://schemas.openxmlformats.org/drawingml/2006/main" prst="leftBrace">
          <a:avLst/>
        </a:prstGeom>
        <a:ln xmlns:a="http://schemas.openxmlformats.org/drawingml/2006/main" w="22225"/>
        <a:scene3d xmlns:a="http://schemas.openxmlformats.org/drawingml/2006/main">
          <a:camera prst="orthographicFront">
            <a:rot lat="0" lon="0" rev="16200000"/>
          </a:camera>
          <a:lightRig rig="threePt" dir="t"/>
        </a:scene3d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0.20934</cdr:x>
      <cdr:y>0.69393</cdr:y>
    </cdr:from>
    <cdr:to>
      <cdr:x>0.34649</cdr:x>
      <cdr:y>0.78196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1868380" y="3405899"/>
          <a:ext cx="1224136" cy="43204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1600" b="1" dirty="0" smtClean="0">
              <a:solidFill>
                <a:schemeClr val="tx1"/>
              </a:solidFill>
            </a:rPr>
            <a:t>2019 год </a:t>
          </a:r>
          <a:endParaRPr lang="ru-RU" sz="1600" b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0.42282</cdr:x>
      <cdr:y>0.73795</cdr:y>
    </cdr:from>
    <cdr:to>
      <cdr:x>0.55998</cdr:x>
      <cdr:y>0.82597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3773740" y="3621923"/>
          <a:ext cx="1224136" cy="43204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600" b="1" dirty="0" smtClean="0">
              <a:solidFill>
                <a:schemeClr val="tx1"/>
              </a:solidFill>
            </a:rPr>
            <a:t>2020 год </a:t>
          </a:r>
          <a:endParaRPr lang="ru-RU" sz="1600" b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0.64108</cdr:x>
      <cdr:y>0.78775</cdr:y>
    </cdr:from>
    <cdr:to>
      <cdr:x>0.77824</cdr:x>
      <cdr:y>0.87578</cdr:y>
    </cdr:to>
    <cdr:sp macro="" textlink="">
      <cdr:nvSpPr>
        <cdr:cNvPr id="4" name="Прямоугольник 3"/>
        <cdr:cNvSpPr/>
      </cdr:nvSpPr>
      <cdr:spPr>
        <a:xfrm xmlns:a="http://schemas.openxmlformats.org/drawingml/2006/main">
          <a:off x="5721788" y="3866359"/>
          <a:ext cx="1224136" cy="43204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600" b="1" dirty="0" smtClean="0">
              <a:solidFill>
                <a:schemeClr val="tx1"/>
              </a:solidFill>
            </a:rPr>
            <a:t>2021 год </a:t>
          </a:r>
          <a:endParaRPr lang="ru-RU" sz="1600" b="1" dirty="0">
            <a:solidFill>
              <a:schemeClr val="tx1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1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71C28B60-124A-49C8-ABCB-A258F2780C9D}" type="datetimeFigureOut">
              <a:rPr lang="ru-RU"/>
              <a:pPr>
                <a:defRPr/>
              </a:pPr>
              <a:t>25.12.2018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41363"/>
            <a:ext cx="493712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691063"/>
            <a:ext cx="5438775" cy="44434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951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378951"/>
            <a:ext cx="2946400" cy="49371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9B6CD61-0BD2-4831-8BFF-96EB485D0E5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3740048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77925" y="1235075"/>
            <a:ext cx="4441825" cy="33321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E1069A-5EC0-A044-89A8-CA2A55D6590E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029825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257A1-857E-401E-A450-64BF6AB598A4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511296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C123D93D-BFDB-47CB-AC33-EE893CDF46DC}" type="slidenum">
              <a:rPr lang="ru-RU" altLang="ru-RU">
                <a:latin typeface="Times New Roman" panose="02020603050405020304" pitchFamily="18" charset="0"/>
              </a:rPr>
              <a:pPr eaLnBrk="1" hangingPunct="1"/>
              <a:t>3</a:t>
            </a:fld>
            <a:endParaRPr lang="ru-RU" altLang="ru-RU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37536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6CD61-0BD2-4831-8BFF-96EB485D0E58}" type="slidenum">
              <a:rPr lang="ru-RU" altLang="ru-RU" smtClean="0"/>
              <a:pPr/>
              <a:t>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9829702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6CD61-0BD2-4831-8BFF-96EB485D0E58}" type="slidenum">
              <a:rPr lang="ru-RU" altLang="ru-RU" smtClean="0"/>
              <a:pPr/>
              <a:t>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8730689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6CD61-0BD2-4831-8BFF-96EB485D0E58}" type="slidenum">
              <a:rPr lang="ru-RU" altLang="ru-RU" smtClean="0"/>
              <a:pPr/>
              <a:t>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4250461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44563" y="738188"/>
            <a:ext cx="4908550" cy="36814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E1069A-5EC0-A044-89A8-CA2A55D6590E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233265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44563" y="738188"/>
            <a:ext cx="4908550" cy="36814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E1069A-5EC0-A044-89A8-CA2A55D6590E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920006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6CD61-0BD2-4831-8BFF-96EB485D0E58}" type="slidenum">
              <a:rPr lang="ru-RU" altLang="ru-RU" smtClean="0"/>
              <a:pPr/>
              <a:t>11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3748183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81843" y="549347"/>
            <a:ext cx="7772400" cy="287965"/>
          </a:xfrm>
        </p:spPr>
        <p:txBody>
          <a:bodyPr>
            <a:normAutofit/>
          </a:bodyPr>
          <a:lstStyle>
            <a:lvl1pPr algn="l">
              <a:defRPr sz="1800" b="1">
                <a:solidFill>
                  <a:srgbClr val="C00000"/>
                </a:solidFill>
                <a:latin typeface="PT Sans" panose="020B0503020203020204" pitchFamily="34" charset="-52"/>
                <a:ea typeface="PT Sans" panose="020B0503020203020204" pitchFamily="34" charset="-52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08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4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6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8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10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92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7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674AC1-DC70-47F3-AFB0-D7F73E3C952B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3137918483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0FA7E5-43E7-4A72-BF09-132B993807EA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860074529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1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1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D487A-A8BA-47AC-8FA6-81DB15E25037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226126951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05E166-F1EC-428A-882A-ECFBF827A75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2281614267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4" y="4406900"/>
            <a:ext cx="7772400" cy="1362075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4" y="2906714"/>
            <a:ext cx="7772400" cy="1500187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215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2pPr>
            <a:lvl3pPr marL="816431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3pPr>
            <a:lvl4pPr marL="1224646" indent="0">
              <a:buNone/>
              <a:defRPr sz="1275">
                <a:solidFill>
                  <a:schemeClr val="tx1">
                    <a:tint val="75000"/>
                  </a:schemeClr>
                </a:solidFill>
              </a:defRPr>
            </a:lvl4pPr>
            <a:lvl5pPr marL="1632861" indent="0">
              <a:buNone/>
              <a:defRPr sz="1275">
                <a:solidFill>
                  <a:schemeClr val="tx1">
                    <a:tint val="75000"/>
                  </a:schemeClr>
                </a:solidFill>
              </a:defRPr>
            </a:lvl5pPr>
            <a:lvl6pPr marL="2041077" indent="0">
              <a:buNone/>
              <a:defRPr sz="1275">
                <a:solidFill>
                  <a:schemeClr val="tx1">
                    <a:tint val="75000"/>
                  </a:schemeClr>
                </a:solidFill>
              </a:defRPr>
            </a:lvl6pPr>
            <a:lvl7pPr marL="2449292" indent="0">
              <a:buNone/>
              <a:defRPr sz="1275">
                <a:solidFill>
                  <a:schemeClr val="tx1">
                    <a:tint val="75000"/>
                  </a:schemeClr>
                </a:solidFill>
              </a:defRPr>
            </a:lvl7pPr>
            <a:lvl8pPr marL="2857507" indent="0">
              <a:buNone/>
              <a:defRPr sz="1275">
                <a:solidFill>
                  <a:schemeClr val="tx1">
                    <a:tint val="75000"/>
                  </a:schemeClr>
                </a:solidFill>
              </a:defRPr>
            </a:lvl8pPr>
            <a:lvl9pPr marL="3265723" indent="0">
              <a:buNone/>
              <a:defRPr sz="12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27AC70-E808-4E31-BC9C-75924296676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427268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1" y="1600201"/>
            <a:ext cx="4038600" cy="4525963"/>
          </a:xfrm>
        </p:spPr>
        <p:txBody>
          <a:bodyPr/>
          <a:lstStyle>
            <a:lvl1pPr>
              <a:defRPr sz="2476"/>
            </a:lvl1pPr>
            <a:lvl2pPr>
              <a:defRPr sz="2176"/>
            </a:lvl2pPr>
            <a:lvl3pPr>
              <a:defRPr sz="180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1" y="1600201"/>
            <a:ext cx="4038600" cy="4525963"/>
          </a:xfrm>
        </p:spPr>
        <p:txBody>
          <a:bodyPr/>
          <a:lstStyle>
            <a:lvl1pPr>
              <a:defRPr sz="2476"/>
            </a:lvl1pPr>
            <a:lvl2pPr>
              <a:defRPr sz="2176"/>
            </a:lvl2pPr>
            <a:lvl3pPr>
              <a:defRPr sz="180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91E0BF-36C0-4A22-B383-9F749A39BEA2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1551345544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176" b="1"/>
            </a:lvl1pPr>
            <a:lvl2pPr marL="408215" indent="0">
              <a:buNone/>
              <a:defRPr sz="1800" b="1"/>
            </a:lvl2pPr>
            <a:lvl3pPr marL="816431" indent="0">
              <a:buNone/>
              <a:defRPr sz="1575" b="1"/>
            </a:lvl3pPr>
            <a:lvl4pPr marL="1224646" indent="0">
              <a:buNone/>
              <a:defRPr sz="1425" b="1"/>
            </a:lvl4pPr>
            <a:lvl5pPr marL="1632861" indent="0">
              <a:buNone/>
              <a:defRPr sz="1425" b="1"/>
            </a:lvl5pPr>
            <a:lvl6pPr marL="2041077" indent="0">
              <a:buNone/>
              <a:defRPr sz="1425" b="1"/>
            </a:lvl6pPr>
            <a:lvl7pPr marL="2449292" indent="0">
              <a:buNone/>
              <a:defRPr sz="1425" b="1"/>
            </a:lvl7pPr>
            <a:lvl8pPr marL="2857507" indent="0">
              <a:buNone/>
              <a:defRPr sz="1425" b="1"/>
            </a:lvl8pPr>
            <a:lvl9pPr marL="3265723" indent="0">
              <a:buNone/>
              <a:defRPr sz="1425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7"/>
            <a:ext cx="4040188" cy="3951288"/>
          </a:xfrm>
        </p:spPr>
        <p:txBody>
          <a:bodyPr/>
          <a:lstStyle>
            <a:lvl1pPr>
              <a:defRPr sz="2176"/>
            </a:lvl1pPr>
            <a:lvl2pPr>
              <a:defRPr sz="1800"/>
            </a:lvl2pPr>
            <a:lvl3pPr>
              <a:defRPr sz="1575"/>
            </a:lvl3pPr>
            <a:lvl4pPr>
              <a:defRPr sz="1425"/>
            </a:lvl4pPr>
            <a:lvl5pPr>
              <a:defRPr sz="1425"/>
            </a:lvl5pPr>
            <a:lvl6pPr>
              <a:defRPr sz="1425"/>
            </a:lvl6pPr>
            <a:lvl7pPr>
              <a:defRPr sz="1425"/>
            </a:lvl7pPr>
            <a:lvl8pPr>
              <a:defRPr sz="1425"/>
            </a:lvl8pPr>
            <a:lvl9pPr>
              <a:defRPr sz="142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176" b="1"/>
            </a:lvl1pPr>
            <a:lvl2pPr marL="408215" indent="0">
              <a:buNone/>
              <a:defRPr sz="1800" b="1"/>
            </a:lvl2pPr>
            <a:lvl3pPr marL="816431" indent="0">
              <a:buNone/>
              <a:defRPr sz="1575" b="1"/>
            </a:lvl3pPr>
            <a:lvl4pPr marL="1224646" indent="0">
              <a:buNone/>
              <a:defRPr sz="1425" b="1"/>
            </a:lvl4pPr>
            <a:lvl5pPr marL="1632861" indent="0">
              <a:buNone/>
              <a:defRPr sz="1425" b="1"/>
            </a:lvl5pPr>
            <a:lvl6pPr marL="2041077" indent="0">
              <a:buNone/>
              <a:defRPr sz="1425" b="1"/>
            </a:lvl6pPr>
            <a:lvl7pPr marL="2449292" indent="0">
              <a:buNone/>
              <a:defRPr sz="1425" b="1"/>
            </a:lvl7pPr>
            <a:lvl8pPr marL="2857507" indent="0">
              <a:buNone/>
              <a:defRPr sz="1425" b="1"/>
            </a:lvl8pPr>
            <a:lvl9pPr marL="3265723" indent="0">
              <a:buNone/>
              <a:defRPr sz="1425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7"/>
            <a:ext cx="4041775" cy="3951288"/>
          </a:xfrm>
        </p:spPr>
        <p:txBody>
          <a:bodyPr/>
          <a:lstStyle>
            <a:lvl1pPr>
              <a:defRPr sz="2176"/>
            </a:lvl1pPr>
            <a:lvl2pPr>
              <a:defRPr sz="1800"/>
            </a:lvl2pPr>
            <a:lvl3pPr>
              <a:defRPr sz="1575"/>
            </a:lvl3pPr>
            <a:lvl4pPr>
              <a:defRPr sz="1425"/>
            </a:lvl4pPr>
            <a:lvl5pPr>
              <a:defRPr sz="1425"/>
            </a:lvl5pPr>
            <a:lvl6pPr>
              <a:defRPr sz="1425"/>
            </a:lvl6pPr>
            <a:lvl7pPr>
              <a:defRPr sz="1425"/>
            </a:lvl7pPr>
            <a:lvl8pPr>
              <a:defRPr sz="1425"/>
            </a:lvl8pPr>
            <a:lvl9pPr>
              <a:defRPr sz="142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1666C4-C9AB-4F94-A4EC-A54DFCE7C0D8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3685335741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41D8EE-7E97-4F13-9A82-94A1C1E27CB0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1624524307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C96A20-34FB-4653-9FE3-507F88B9945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954638984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99" y="273051"/>
            <a:ext cx="3008314" cy="1162050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2" y="273051"/>
            <a:ext cx="5111749" cy="5853113"/>
          </a:xfrm>
        </p:spPr>
        <p:txBody>
          <a:bodyPr/>
          <a:lstStyle>
            <a:lvl1pPr>
              <a:defRPr sz="2850"/>
            </a:lvl1pPr>
            <a:lvl2pPr>
              <a:defRPr sz="2476"/>
            </a:lvl2pPr>
            <a:lvl3pPr>
              <a:defRPr sz="2176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199" y="1435102"/>
            <a:ext cx="3008314" cy="4691063"/>
          </a:xfrm>
        </p:spPr>
        <p:txBody>
          <a:bodyPr/>
          <a:lstStyle>
            <a:lvl1pPr marL="0" indent="0">
              <a:buNone/>
              <a:defRPr sz="1275"/>
            </a:lvl1pPr>
            <a:lvl2pPr marL="408215" indent="0">
              <a:buNone/>
              <a:defRPr sz="1050"/>
            </a:lvl2pPr>
            <a:lvl3pPr marL="816431" indent="0">
              <a:buNone/>
              <a:defRPr sz="900"/>
            </a:lvl3pPr>
            <a:lvl4pPr marL="1224646" indent="0">
              <a:buNone/>
              <a:defRPr sz="825"/>
            </a:lvl4pPr>
            <a:lvl5pPr marL="1632861" indent="0">
              <a:buNone/>
              <a:defRPr sz="825"/>
            </a:lvl5pPr>
            <a:lvl6pPr marL="2041077" indent="0">
              <a:buNone/>
              <a:defRPr sz="825"/>
            </a:lvl6pPr>
            <a:lvl7pPr marL="2449292" indent="0">
              <a:buNone/>
              <a:defRPr sz="825"/>
            </a:lvl7pPr>
            <a:lvl8pPr marL="2857507" indent="0">
              <a:buNone/>
              <a:defRPr sz="825"/>
            </a:lvl8pPr>
            <a:lvl9pPr marL="3265723" indent="0">
              <a:buNone/>
              <a:defRPr sz="82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0F93BC-D5CE-41F1-A6CC-BA07A6B314A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1110531048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2"/>
            <a:ext cx="5486400" cy="566738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7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850"/>
            </a:lvl1pPr>
            <a:lvl2pPr marL="408215" indent="0">
              <a:buNone/>
              <a:defRPr sz="2476"/>
            </a:lvl2pPr>
            <a:lvl3pPr marL="816431" indent="0">
              <a:buNone/>
              <a:defRPr sz="2176"/>
            </a:lvl3pPr>
            <a:lvl4pPr marL="1224646" indent="0">
              <a:buNone/>
              <a:defRPr sz="1800"/>
            </a:lvl4pPr>
            <a:lvl5pPr marL="1632861" indent="0">
              <a:buNone/>
              <a:defRPr sz="1800"/>
            </a:lvl5pPr>
            <a:lvl6pPr marL="2041077" indent="0">
              <a:buNone/>
              <a:defRPr sz="1800"/>
            </a:lvl6pPr>
            <a:lvl7pPr marL="2449292" indent="0">
              <a:buNone/>
              <a:defRPr sz="1800"/>
            </a:lvl7pPr>
            <a:lvl8pPr marL="2857507" indent="0">
              <a:buNone/>
              <a:defRPr sz="1800"/>
            </a:lvl8pPr>
            <a:lvl9pPr marL="3265723" indent="0">
              <a:buNone/>
              <a:defRPr sz="18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275"/>
            </a:lvl1pPr>
            <a:lvl2pPr marL="408215" indent="0">
              <a:buNone/>
              <a:defRPr sz="1050"/>
            </a:lvl2pPr>
            <a:lvl3pPr marL="816431" indent="0">
              <a:buNone/>
              <a:defRPr sz="900"/>
            </a:lvl3pPr>
            <a:lvl4pPr marL="1224646" indent="0">
              <a:buNone/>
              <a:defRPr sz="825"/>
            </a:lvl4pPr>
            <a:lvl5pPr marL="1632861" indent="0">
              <a:buNone/>
              <a:defRPr sz="825"/>
            </a:lvl5pPr>
            <a:lvl6pPr marL="2041077" indent="0">
              <a:buNone/>
              <a:defRPr sz="825"/>
            </a:lvl6pPr>
            <a:lvl7pPr marL="2449292" indent="0">
              <a:buNone/>
              <a:defRPr sz="825"/>
            </a:lvl7pPr>
            <a:lvl8pPr marL="2857507" indent="0">
              <a:buNone/>
              <a:defRPr sz="825"/>
            </a:lvl8pPr>
            <a:lvl9pPr marL="3265723" indent="0">
              <a:buNone/>
              <a:defRPr sz="82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4E86A9-218D-4022-9A07-0BBE81EB829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636672632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/>
            </a:gs>
            <a:gs pos="100000">
              <a:srgbClr val="F2F6FB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8850" tIns="54425" rIns="108850" bIns="5442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614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8850" tIns="54425" rIns="108850" bIns="5442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108850" tIns="54425" rIns="108850" bIns="54425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108850" tIns="54425" rIns="108850" bIns="54425" rtlCol="0" anchor="ctr"/>
          <a:lstStyle>
            <a:lvl1pPr algn="ctr">
              <a:defRPr sz="105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108850" tIns="54425" rIns="108850" bIns="54425" numCol="1" anchor="ctr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898989"/>
                </a:solidFill>
              </a:defRPr>
            </a:lvl1pPr>
          </a:lstStyle>
          <a:p>
            <a:fld id="{F31CABB0-6C8A-4E1A-A598-5839B41196D1}" type="slidenum">
              <a:rPr lang="en-US" altLang="ru-RU"/>
              <a:pPr/>
              <a:t>‹#›</a:t>
            </a:fld>
            <a:endParaRPr lang="en-US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ransition spd="slow"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ctr" defTabSz="815975" rtl="0" eaLnBrk="0" fontAlgn="base" hangingPunct="0">
        <a:spcBef>
          <a:spcPct val="0"/>
        </a:spcBef>
        <a:spcAft>
          <a:spcPct val="0"/>
        </a:spcAft>
        <a:defRPr sz="39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815975" rtl="0" eaLnBrk="0" fontAlgn="base" hangingPunct="0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PT Sans"/>
        </a:defRPr>
      </a:lvl2pPr>
      <a:lvl3pPr algn="ctr" defTabSz="815975" rtl="0" eaLnBrk="0" fontAlgn="base" hangingPunct="0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PT Sans"/>
        </a:defRPr>
      </a:lvl3pPr>
      <a:lvl4pPr algn="ctr" defTabSz="815975" rtl="0" eaLnBrk="0" fontAlgn="base" hangingPunct="0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PT Sans"/>
        </a:defRPr>
      </a:lvl4pPr>
      <a:lvl5pPr algn="ctr" defTabSz="815975" rtl="0" eaLnBrk="0" fontAlgn="base" hangingPunct="0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PT Sans"/>
        </a:defRPr>
      </a:lvl5pPr>
      <a:lvl6pPr marL="457200" algn="ctr" defTabSz="815975" rtl="0" fontAlgn="base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PT Sans"/>
        </a:defRPr>
      </a:lvl6pPr>
      <a:lvl7pPr marL="914400" algn="ctr" defTabSz="815975" rtl="0" fontAlgn="base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PT Sans"/>
        </a:defRPr>
      </a:lvl7pPr>
      <a:lvl8pPr marL="1371600" algn="ctr" defTabSz="815975" rtl="0" fontAlgn="base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PT Sans"/>
        </a:defRPr>
      </a:lvl8pPr>
      <a:lvl9pPr marL="1828800" algn="ctr" defTabSz="815975" rtl="0" fontAlgn="base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PT Sans"/>
        </a:defRPr>
      </a:lvl9pPr>
    </p:titleStyle>
    <p:bodyStyle>
      <a:lvl1pPr marL="304800" indent="-304800" algn="l" defTabSz="8159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61988" indent="-254000" algn="l" defTabSz="8159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019175" indent="-203200" algn="l" defTabSz="8159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428750" indent="-203200" algn="l" defTabSz="8159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36738" indent="-203200" algn="l" defTabSz="8159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45185" indent="-204107" algn="l" defTabSz="816431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3400" indent="-204107" algn="l" defTabSz="816431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616" indent="-204107" algn="l" defTabSz="816431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830" indent="-204107" algn="l" defTabSz="816431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431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408215" algn="l" defTabSz="816431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2pPr>
      <a:lvl3pPr marL="816431" algn="l" defTabSz="816431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24646" algn="l" defTabSz="816431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4pPr>
      <a:lvl5pPr marL="1632861" algn="l" defTabSz="816431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5pPr>
      <a:lvl6pPr marL="2041077" algn="l" defTabSz="816431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6pPr>
      <a:lvl7pPr marL="2449292" algn="l" defTabSz="816431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7pPr>
      <a:lvl8pPr marL="2857507" algn="l" defTabSz="816431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8pPr>
      <a:lvl9pPr marL="3265723" algn="l" defTabSz="816431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19944" y="5372921"/>
            <a:ext cx="7075852" cy="523220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r>
              <a:rPr lang="ru-RU" sz="1400" dirty="0"/>
              <a:t>Докладчик: </a:t>
            </a:r>
            <a:r>
              <a:rPr lang="ru-RU" sz="1400" dirty="0" smtClean="0"/>
              <a:t>Уханов Николай Борисович</a:t>
            </a:r>
            <a:endParaRPr lang="ru-RU" sz="1400" dirty="0"/>
          </a:p>
          <a:p>
            <a:r>
              <a:rPr lang="ru-RU" sz="1400" dirty="0" smtClean="0"/>
              <a:t>Министр транспорта Пермского края</a:t>
            </a:r>
            <a:endParaRPr lang="ru-RU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419944" y="3970294"/>
            <a:ext cx="6600328" cy="92333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«Реализации проекта 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«</a:t>
            </a:r>
            <a:r>
              <a:rPr lang="ru-RU" b="1" dirty="0">
                <a:solidFill>
                  <a:srgbClr val="C00000"/>
                </a:solidFill>
              </a:rPr>
              <a:t>Муниципальные дороги</a:t>
            </a:r>
            <a:r>
              <a:rPr lang="ru-RU" b="1" dirty="0" smtClean="0">
                <a:solidFill>
                  <a:srgbClr val="C00000"/>
                </a:solidFill>
              </a:rPr>
              <a:t>». Итоги 2018 года.</a:t>
            </a:r>
            <a:r>
              <a:rPr lang="ru-RU" b="1" dirty="0">
                <a:solidFill>
                  <a:srgbClr val="C00000"/>
                </a:solidFill>
              </a:rPr>
              <a:t/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Планы на 2019 - 2020 </a:t>
            </a:r>
            <a:r>
              <a:rPr lang="ru-RU" b="1" dirty="0" smtClean="0">
                <a:solidFill>
                  <a:srgbClr val="C00000"/>
                </a:solidFill>
              </a:rPr>
              <a:t>гг</a:t>
            </a:r>
            <a:r>
              <a:rPr lang="ru-RU" b="1" dirty="0" smtClean="0">
                <a:solidFill>
                  <a:srgbClr val="C00000"/>
                </a:solidFill>
              </a:rPr>
              <a:t>.»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763256" y="5372918"/>
            <a:ext cx="877824" cy="396000"/>
          </a:xfrm>
          <a:prstGeom prst="rect">
            <a:avLst/>
          </a:prstGeom>
          <a:noFill/>
          <a:ln>
            <a:noFill/>
          </a:ln>
        </p:spPr>
        <p:txBody>
          <a:bodyPr wrap="square" rIns="72000" rtlCol="0" anchor="ctr">
            <a:noAutofit/>
          </a:bodyPr>
          <a:lstStyle/>
          <a:p>
            <a:pPr algn="r"/>
            <a:r>
              <a:rPr lang="ru-RU" dirty="0" smtClean="0">
                <a:latin typeface="PT Serif" charset="0"/>
                <a:ea typeface="PT Serif" charset="0"/>
                <a:cs typeface="PT Serif" charset="0"/>
              </a:rPr>
              <a:t>2018</a:t>
            </a:r>
            <a:endParaRPr lang="en-US" dirty="0">
              <a:latin typeface="PT Serif" charset="0"/>
              <a:ea typeface="PT Serif" charset="0"/>
              <a:cs typeface="PT Serif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0668" y="501276"/>
            <a:ext cx="727844" cy="1409718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450667" y="5171486"/>
            <a:ext cx="8190414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46754" y="63887"/>
            <a:ext cx="2894326" cy="4968671"/>
          </a:xfrm>
          <a:prstGeom prst="rect">
            <a:avLst/>
          </a:prstGeom>
        </p:spPr>
      </p:pic>
      <p:sp useBgFill="1">
        <p:nvSpPr>
          <p:cNvPr id="9" name="Rectangle 5"/>
          <p:cNvSpPr txBox="1">
            <a:spLocks noChangeArrowheads="1"/>
          </p:cNvSpPr>
          <p:nvPr/>
        </p:nvSpPr>
        <p:spPr bwMode="gray">
          <a:xfrm>
            <a:off x="1265620" y="1234997"/>
            <a:ext cx="2992622" cy="359817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dirty="0">
                <a:latin typeface="+mn-lt"/>
              </a:rPr>
              <a:t>Министерство транспорта </a:t>
            </a:r>
            <a:endParaRPr lang="en-US" altLang="ru-RU" dirty="0" smtClean="0">
              <a:latin typeface="+mn-lt"/>
            </a:endParaRPr>
          </a:p>
          <a:p>
            <a:pPr eaLnBrk="1" hangingPunct="1"/>
            <a:r>
              <a:rPr lang="ru-RU" altLang="ru-RU" dirty="0" smtClean="0">
                <a:latin typeface="+mn-lt"/>
              </a:rPr>
              <a:t>Пермского </a:t>
            </a:r>
            <a:r>
              <a:rPr lang="ru-RU" altLang="ru-RU" dirty="0">
                <a:latin typeface="+mn-lt"/>
              </a:rPr>
              <a:t>края </a:t>
            </a:r>
          </a:p>
        </p:txBody>
      </p:sp>
    </p:spTree>
    <p:extLst>
      <p:ext uri="{BB962C8B-B14F-4D97-AF65-F5344CB8AC3E}">
        <p14:creationId xmlns:p14="http://schemas.microsoft.com/office/powerpoint/2010/main" xmlns="" val="346616025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47F55559-1B87-4003-8FB4-F92B6F5EF9A6}" type="slidenum">
              <a:rPr lang="ru-RU" altLang="ru-RU" smtClean="0"/>
              <a:pPr/>
              <a:t>10</a:t>
            </a:fld>
            <a:endParaRPr lang="ru-RU" altLang="ru-RU" dirty="0" smtClean="0"/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720328" y="3082018"/>
            <a:ext cx="7740103" cy="38237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defRPr/>
            </a:pPr>
            <a:r>
              <a:rPr lang="ru-RU" altLang="ru-RU" b="1" dirty="0">
                <a:solidFill>
                  <a:srgbClr val="C00000"/>
                </a:solidFill>
                <a:latin typeface="Arial" panose="020B0604020202020204" pitchFamily="34" charset="0"/>
              </a:rPr>
              <a:t>Объекты, принятые в собственность Пермского края от ОМСУ</a:t>
            </a:r>
            <a:r>
              <a:rPr lang="ru-RU" altLang="ru-RU" sz="1600" b="1" dirty="0">
                <a:solidFill>
                  <a:schemeClr val="accent2"/>
                </a:solidFill>
                <a:latin typeface="PT Serif" panose="020A0603040505020204"/>
                <a:ea typeface="+mj-ea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12292" name="Picture 7" descr="119184377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3394" y="142812"/>
            <a:ext cx="496935" cy="795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Прямоугольник 1"/>
          <p:cNvSpPr>
            <a:spLocks noChangeArrowheads="1"/>
          </p:cNvSpPr>
          <p:nvPr/>
        </p:nvSpPr>
        <p:spPr bwMode="auto">
          <a:xfrm>
            <a:off x="2267744" y="3429000"/>
            <a:ext cx="3744416" cy="1892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altLang="ru-RU" sz="1250" b="1" dirty="0">
                <a:solidFill>
                  <a:schemeClr val="accent2"/>
                </a:solidFill>
                <a:latin typeface="PT Serif" panose="020A0603040505020204"/>
                <a:cs typeface="Times New Roman" panose="02020603050405020304" pitchFamily="18" charset="0"/>
              </a:rPr>
              <a:t>Реконструкция автомобильной дороги «Частые – Бабка»</a:t>
            </a:r>
          </a:p>
          <a:p>
            <a:r>
              <a:rPr lang="ru-RU" altLang="ru-RU" sz="125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Протяженность -</a:t>
            </a:r>
            <a:r>
              <a:rPr lang="ru-RU" altLang="ru-RU" sz="1250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13,3 </a:t>
            </a:r>
            <a:r>
              <a:rPr lang="ru-RU" altLang="ru-RU" sz="1250" dirty="0">
                <a:ea typeface="Calibri" panose="020F0502020204030204" pitchFamily="34" charset="0"/>
                <a:cs typeface="Arial" panose="020B0604020202020204" pitchFamily="34" charset="0"/>
              </a:rPr>
              <a:t>км   (6,3 км сданы в 2018 году)</a:t>
            </a:r>
          </a:p>
          <a:p>
            <a:r>
              <a:rPr lang="ru-RU" altLang="ru-RU" sz="125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Стоимость </a:t>
            </a:r>
            <a:r>
              <a:rPr lang="ru-RU" altLang="ru-RU" sz="1250" b="1" dirty="0">
                <a:ea typeface="Calibri" panose="020F0502020204030204" pitchFamily="34" charset="0"/>
                <a:cs typeface="Arial" panose="020B0604020202020204" pitchFamily="34" charset="0"/>
              </a:rPr>
              <a:t>СМР </a:t>
            </a:r>
            <a:r>
              <a:rPr lang="ru-RU" altLang="ru-RU" sz="1250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– 0,380 млрд. руб.</a:t>
            </a:r>
          </a:p>
          <a:p>
            <a:r>
              <a:rPr lang="ru-RU" altLang="ru-RU" sz="125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Срок реализации </a:t>
            </a:r>
            <a:r>
              <a:rPr lang="ru-RU" altLang="ru-RU" sz="1250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-  декабрь 2019 г. </a:t>
            </a:r>
          </a:p>
          <a:p>
            <a:r>
              <a:rPr lang="ru-RU" altLang="ru-RU" sz="1250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В 2019 году запланирован ремонт участка автодороги </a:t>
            </a:r>
            <a:r>
              <a:rPr lang="ru-RU" altLang="ru-RU" sz="125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протяженностью 41,4 км</a:t>
            </a:r>
          </a:p>
          <a:p>
            <a:pPr algn="ctr"/>
            <a:endParaRPr lang="ru-RU" altLang="ru-RU" sz="1250" b="1" i="1" dirty="0">
              <a:solidFill>
                <a:srgbClr val="00B0F0"/>
              </a:solidFill>
              <a:latin typeface="PT Serif" panose="020A0603040505020204"/>
              <a:cs typeface="Times New Roman" panose="02020603050405020304" pitchFamily="18" charset="0"/>
            </a:endParaRPr>
          </a:p>
        </p:txBody>
      </p:sp>
      <p:pic>
        <p:nvPicPr>
          <p:cNvPr id="12294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76440" y="3544661"/>
            <a:ext cx="2950198" cy="2324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5" name="Прямоугольник 3"/>
          <p:cNvSpPr>
            <a:spLocks noChangeArrowheads="1"/>
          </p:cNvSpPr>
          <p:nvPr/>
        </p:nvSpPr>
        <p:spPr bwMode="auto">
          <a:xfrm>
            <a:off x="2267744" y="5024908"/>
            <a:ext cx="3888432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altLang="ru-RU" sz="1250" b="1" dirty="0">
                <a:solidFill>
                  <a:schemeClr val="accent2"/>
                </a:solidFill>
                <a:latin typeface="PT Serif" panose="020A0603040505020204"/>
                <a:cs typeface="Times New Roman" panose="02020603050405020304" pitchFamily="18" charset="0"/>
              </a:rPr>
              <a:t>Реконструкция автомобильной дороги</a:t>
            </a:r>
            <a:r>
              <a:rPr lang="en-US" altLang="ru-RU" sz="1250" b="1" dirty="0">
                <a:solidFill>
                  <a:schemeClr val="accent2"/>
                </a:solidFill>
                <a:latin typeface="PT Serif" panose="020A0603040505020204"/>
                <a:cs typeface="Times New Roman" panose="02020603050405020304" pitchFamily="18" charset="0"/>
              </a:rPr>
              <a:t> </a:t>
            </a:r>
            <a:r>
              <a:rPr lang="ru-RU" altLang="ru-RU" sz="1250" b="1" dirty="0">
                <a:solidFill>
                  <a:schemeClr val="accent2"/>
                </a:solidFill>
                <a:latin typeface="PT Serif" panose="020A0603040505020204"/>
                <a:cs typeface="Times New Roman" panose="02020603050405020304" pitchFamily="18" charset="0"/>
              </a:rPr>
              <a:t>Ощепково-Шемейный</a:t>
            </a:r>
          </a:p>
          <a:p>
            <a:r>
              <a:rPr lang="ru-RU" altLang="ru-RU" sz="1250" b="1" dirty="0">
                <a:cs typeface="Arial" panose="020B0604020202020204" pitchFamily="34" charset="0"/>
              </a:rPr>
              <a:t>Общая стоимость по проекту </a:t>
            </a:r>
            <a:r>
              <a:rPr lang="ru-RU" altLang="ru-RU" sz="1250" dirty="0">
                <a:cs typeface="Arial" panose="020B0604020202020204" pitchFamily="34" charset="0"/>
              </a:rPr>
              <a:t>– 0,749 млрд. </a:t>
            </a:r>
            <a:r>
              <a:rPr lang="ru-RU" altLang="ru-RU" sz="1250" dirty="0" smtClean="0">
                <a:cs typeface="Arial" panose="020B0604020202020204" pitchFamily="34" charset="0"/>
              </a:rPr>
              <a:t>руб.</a:t>
            </a:r>
            <a:endParaRPr lang="ru-RU" altLang="ru-RU" sz="1250" dirty="0">
              <a:cs typeface="Arial" panose="020B0604020202020204" pitchFamily="34" charset="0"/>
            </a:endParaRPr>
          </a:p>
          <a:p>
            <a:r>
              <a:rPr lang="ru-RU" altLang="ru-RU" sz="1250" b="1" dirty="0">
                <a:cs typeface="Arial" panose="020B0604020202020204" pitchFamily="34" charset="0"/>
              </a:rPr>
              <a:t>Общая протяженность по проекту </a:t>
            </a:r>
            <a:r>
              <a:rPr lang="ru-RU" altLang="ru-RU" sz="1250" dirty="0">
                <a:cs typeface="Arial" panose="020B0604020202020204" pitchFamily="34" charset="0"/>
              </a:rPr>
              <a:t>– 19,075 км.</a:t>
            </a:r>
          </a:p>
          <a:p>
            <a:r>
              <a:rPr lang="ru-RU" altLang="ru-RU" sz="1250" b="1" dirty="0">
                <a:cs typeface="Arial" panose="020B0604020202020204" pitchFamily="34" charset="0"/>
              </a:rPr>
              <a:t>Срок – 2021 </a:t>
            </a:r>
            <a:r>
              <a:rPr lang="ru-RU" altLang="ru-RU" sz="1250" b="1" dirty="0" smtClean="0">
                <a:cs typeface="Arial" panose="020B0604020202020204" pitchFamily="34" charset="0"/>
              </a:rPr>
              <a:t>год</a:t>
            </a:r>
            <a:endParaRPr lang="ru-RU" altLang="ru-RU" sz="1250" dirty="0">
              <a:solidFill>
                <a:srgbClr val="00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altLang="ru-RU" sz="1250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В 2019 году запланирован ремонт участка автодороги </a:t>
            </a:r>
            <a:r>
              <a:rPr lang="ru-RU" altLang="ru-RU" sz="1250" b="1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протяженностью 7,8 км</a:t>
            </a: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884929" y="1889876"/>
            <a:ext cx="7974172" cy="36933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defRPr/>
            </a:pPr>
            <a:r>
              <a:rPr lang="ru-RU" altLang="ru-RU" b="1" dirty="0">
                <a:solidFill>
                  <a:srgbClr val="C00000"/>
                </a:solidFill>
                <a:latin typeface="Arial" panose="020B0604020202020204" pitchFamily="34" charset="0"/>
              </a:rPr>
              <a:t>Передача автомобильных дорог из ОМСУ в краевую собственность</a:t>
            </a:r>
          </a:p>
        </p:txBody>
      </p:sp>
      <p:sp>
        <p:nvSpPr>
          <p:cNvPr id="12297" name="Прямоугольник 7"/>
          <p:cNvSpPr>
            <a:spLocks noChangeArrowheads="1"/>
          </p:cNvSpPr>
          <p:nvPr/>
        </p:nvSpPr>
        <p:spPr bwMode="auto">
          <a:xfrm>
            <a:off x="320265" y="2220856"/>
            <a:ext cx="87063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alt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В 2018 году принято в собственность края 35 автомобильных дорог из 21 муниципального образования. </a:t>
            </a:r>
            <a:r>
              <a:rPr lang="ru-RU" altLang="ru-RU" sz="1200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Общая протяженность – 417 км.</a:t>
            </a:r>
          </a:p>
        </p:txBody>
      </p:sp>
      <p:sp>
        <p:nvSpPr>
          <p:cNvPr id="12298" name="Прямоугольник 14"/>
          <p:cNvSpPr>
            <a:spLocks noChangeArrowheads="1"/>
          </p:cNvSpPr>
          <p:nvPr/>
        </p:nvSpPr>
        <p:spPr bwMode="auto">
          <a:xfrm>
            <a:off x="320265" y="2780243"/>
            <a:ext cx="864138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 2019 год -  «Чердынь-Ныроб», «Кунгур-Соликамск» (транзитные участки в г. </a:t>
            </a:r>
            <a:r>
              <a:rPr lang="ru-RU" altLang="ru-RU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Кизел</a:t>
            </a:r>
            <a:r>
              <a:rPr lang="ru-RU" alt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 и в г. Александровск)</a:t>
            </a:r>
          </a:p>
        </p:txBody>
      </p:sp>
      <p:sp>
        <p:nvSpPr>
          <p:cNvPr id="16" name="TextBox 4"/>
          <p:cNvSpPr txBox="1">
            <a:spLocks noChangeArrowheads="1"/>
          </p:cNvSpPr>
          <p:nvPr/>
        </p:nvSpPr>
        <p:spPr bwMode="auto">
          <a:xfrm>
            <a:off x="328273" y="353408"/>
            <a:ext cx="8649426" cy="36933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defRPr/>
            </a:pPr>
            <a:r>
              <a:rPr lang="ru-RU" altLang="ru-RU" b="1" dirty="0">
                <a:solidFill>
                  <a:srgbClr val="C00000"/>
                </a:solidFill>
                <a:latin typeface="Arial" panose="020B0604020202020204" pitchFamily="34" charset="0"/>
              </a:rPr>
              <a:t>Передача автомобильных дорог в федеральную собственность</a:t>
            </a:r>
          </a:p>
        </p:txBody>
      </p:sp>
      <p:sp>
        <p:nvSpPr>
          <p:cNvPr id="12300" name="Прямоугольник 16"/>
          <p:cNvSpPr>
            <a:spLocks noChangeArrowheads="1"/>
          </p:cNvSpPr>
          <p:nvPr/>
        </p:nvSpPr>
        <p:spPr bwMode="auto">
          <a:xfrm>
            <a:off x="720329" y="859478"/>
            <a:ext cx="813877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2019 год - «Кудымкар-Сыктывкар», Западный и Южный обходы г. Перми</a:t>
            </a:r>
          </a:p>
          <a:p>
            <a:r>
              <a:rPr lang="ru-RU" alt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ru-RU" alt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Данная мера позволит направить дополнительно на региональные дороги </a:t>
            </a:r>
            <a:r>
              <a:rPr lang="ru-RU" altLang="ru-RU" sz="1600" b="1" dirty="0">
                <a:solidFill>
                  <a:srgbClr val="FF0000"/>
                </a:solidFill>
                <a:cs typeface="Arial" panose="020B0604020202020204" pitchFamily="34" charset="0"/>
              </a:rPr>
              <a:t>более 330 млн. рублей.</a:t>
            </a:r>
            <a:endParaRPr lang="ru-RU" altLang="ru-RU" sz="1600" b="1" dirty="0">
              <a:solidFill>
                <a:srgbClr val="00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2301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292"/>
          <a:stretch>
            <a:fillRect/>
          </a:stretch>
        </p:blipFill>
        <p:spPr bwMode="auto">
          <a:xfrm>
            <a:off x="96951" y="3544661"/>
            <a:ext cx="2155031" cy="2324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69839515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6"/>
          <p:cNvSpPr txBox="1">
            <a:spLocks noChangeArrowheads="1"/>
          </p:cNvSpPr>
          <p:nvPr/>
        </p:nvSpPr>
        <p:spPr bwMode="auto">
          <a:xfrm>
            <a:off x="862013" y="3074988"/>
            <a:ext cx="74199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500" b="1" dirty="0">
                <a:solidFill>
                  <a:srgbClr val="C00000"/>
                </a:solidFill>
                <a:ea typeface="PT Serif"/>
                <a:cs typeface="PT Serif"/>
              </a:rPr>
              <a:t>СПАСИБО ЗА ВНИМАНИЕ!</a:t>
            </a:r>
          </a:p>
        </p:txBody>
      </p:sp>
      <p:sp>
        <p:nvSpPr>
          <p:cNvPr id="19459" name="TextBox 7"/>
          <p:cNvSpPr txBox="1">
            <a:spLocks noChangeArrowheads="1"/>
          </p:cNvSpPr>
          <p:nvPr/>
        </p:nvSpPr>
        <p:spPr bwMode="auto">
          <a:xfrm>
            <a:off x="4037013" y="6024563"/>
            <a:ext cx="1069975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72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b="1" dirty="0" smtClean="0"/>
              <a:t>2018</a:t>
            </a:r>
            <a:endParaRPr lang="en-US" altLang="ru-RU" b="1" dirty="0"/>
          </a:p>
        </p:txBody>
      </p:sp>
      <p:pic>
        <p:nvPicPr>
          <p:cNvPr id="19460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750" y="981075"/>
            <a:ext cx="407988" cy="76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r>
              <a:rPr lang="ru-RU" altLang="ru-RU" dirty="0" smtClean="0"/>
              <a:t>10</a:t>
            </a:r>
            <a:endParaRPr lang="en-US" alt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4" name="Rectangle 52"/>
          <p:cNvSpPr>
            <a:spLocks noGrp="1" noChangeArrowheads="1"/>
          </p:cNvSpPr>
          <p:nvPr>
            <p:ph type="title"/>
          </p:nvPr>
        </p:nvSpPr>
        <p:spPr>
          <a:xfrm>
            <a:off x="524419" y="431144"/>
            <a:ext cx="8259669" cy="923603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ru-RU" altLang="ru-RU" sz="2400" b="1" dirty="0">
                <a:solidFill>
                  <a:srgbClr val="C00000"/>
                </a:solidFill>
              </a:rPr>
              <a:t>Объём </a:t>
            </a:r>
            <a:r>
              <a:rPr lang="ru-RU" altLang="ru-RU" sz="2400" b="1" dirty="0" smtClean="0">
                <a:solidFill>
                  <a:srgbClr val="C00000"/>
                </a:solidFill>
              </a:rPr>
              <a:t>средств, предусмотренный </a:t>
            </a:r>
            <a:r>
              <a:rPr lang="ru-RU" altLang="ru-RU" sz="2400" b="1" dirty="0">
                <a:solidFill>
                  <a:srgbClr val="C00000"/>
                </a:solidFill>
              </a:rPr>
              <a:t>в </a:t>
            </a:r>
            <a:r>
              <a:rPr lang="ru-RU" altLang="ru-RU" sz="2400" b="1" dirty="0" smtClean="0">
                <a:solidFill>
                  <a:srgbClr val="C00000"/>
                </a:solidFill>
              </a:rPr>
              <a:t>2018 году </a:t>
            </a:r>
            <a:br>
              <a:rPr lang="ru-RU" altLang="ru-RU" sz="2400" b="1" dirty="0" smtClean="0">
                <a:solidFill>
                  <a:srgbClr val="C00000"/>
                </a:solidFill>
              </a:rPr>
            </a:br>
            <a:r>
              <a:rPr lang="ru-RU" altLang="ru-RU" sz="2400" b="1" dirty="0" smtClean="0">
                <a:solidFill>
                  <a:srgbClr val="C00000"/>
                </a:solidFill>
              </a:rPr>
              <a:t>на проект «Муниципальные </a:t>
            </a:r>
            <a:r>
              <a:rPr lang="ru-RU" altLang="ru-RU" sz="2400" b="1" dirty="0">
                <a:solidFill>
                  <a:srgbClr val="C00000"/>
                </a:solidFill>
              </a:rPr>
              <a:t>дороги»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6453336"/>
            <a:ext cx="2133600" cy="404664"/>
          </a:xfrm>
        </p:spPr>
        <p:txBody>
          <a:bodyPr/>
          <a:lstStyle/>
          <a:p>
            <a:r>
              <a:rPr lang="ru-RU" altLang="ru-R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2</a:t>
            </a:r>
            <a:endParaRPr lang="en-US" altLang="ru-RU" sz="1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13381" name="Text Box 4"/>
          <p:cNvSpPr txBox="1">
            <a:spLocks noChangeArrowheads="1"/>
          </p:cNvSpPr>
          <p:nvPr/>
        </p:nvSpPr>
        <p:spPr bwMode="gray">
          <a:xfrm>
            <a:off x="524419" y="1544173"/>
            <a:ext cx="667171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/>
            </a:r>
            <a:b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</a:br>
            <a:endParaRPr lang="en-US" altLang="ru-RU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43" name="Rectangle 20"/>
          <p:cNvSpPr>
            <a:spLocks noChangeArrowheads="1"/>
          </p:cNvSpPr>
          <p:nvPr/>
        </p:nvSpPr>
        <p:spPr bwMode="black">
          <a:xfrm>
            <a:off x="7196138" y="1117086"/>
            <a:ext cx="17824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лн.руб</a:t>
            </a:r>
            <a:r>
              <a:rPr lang="ru-RU" altLang="ru-RU" dirty="0"/>
              <a:t>.</a:t>
            </a:r>
            <a:endParaRPr lang="en-US" altLang="ru-RU" dirty="0"/>
          </a:p>
        </p:txBody>
      </p:sp>
      <p:grpSp>
        <p:nvGrpSpPr>
          <p:cNvPr id="17" name="Group 41"/>
          <p:cNvGrpSpPr>
            <a:grpSpLocks/>
          </p:cNvGrpSpPr>
          <p:nvPr/>
        </p:nvGrpSpPr>
        <p:grpSpPr bwMode="auto">
          <a:xfrm>
            <a:off x="482331" y="1602120"/>
            <a:ext cx="7279587" cy="1144913"/>
            <a:chOff x="1418" y="1889"/>
            <a:chExt cx="3207" cy="1033"/>
          </a:xfrm>
        </p:grpSpPr>
        <p:sp>
          <p:nvSpPr>
            <p:cNvPr id="18" name="AutoShape 42"/>
            <p:cNvSpPr>
              <a:spLocks noChangeArrowheads="1"/>
            </p:cNvSpPr>
            <p:nvPr/>
          </p:nvSpPr>
          <p:spPr bwMode="gray">
            <a:xfrm>
              <a:off x="1511" y="1908"/>
              <a:ext cx="3009" cy="983"/>
            </a:xfrm>
            <a:prstGeom prst="roundRect">
              <a:avLst>
                <a:gd name="adj" fmla="val 16667"/>
              </a:avLst>
            </a:prstGeom>
            <a:solidFill>
              <a:schemeClr val="tx2">
                <a:lumMod val="60000"/>
                <a:lumOff val="40000"/>
              </a:schemeClr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AutoShape 43"/>
            <p:cNvSpPr>
              <a:spLocks noChangeArrowheads="1"/>
            </p:cNvSpPr>
            <p:nvPr/>
          </p:nvSpPr>
          <p:spPr bwMode="gray">
            <a:xfrm>
              <a:off x="1426" y="2101"/>
              <a:ext cx="329" cy="612"/>
            </a:xfrm>
            <a:prstGeom prst="diamond">
              <a:avLst/>
            </a:prstGeom>
            <a:solidFill>
              <a:schemeClr val="tx2">
                <a:lumMod val="60000"/>
                <a:lumOff val="40000"/>
              </a:schemeClr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" name="Text Box 44"/>
            <p:cNvSpPr txBox="1">
              <a:spLocks noChangeArrowheads="1"/>
            </p:cNvSpPr>
            <p:nvPr/>
          </p:nvSpPr>
          <p:spPr bwMode="gray">
            <a:xfrm>
              <a:off x="1717" y="1950"/>
              <a:ext cx="2908" cy="9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ru-RU" altLang="ru-RU" sz="1600" b="1" dirty="0">
                  <a:solidFill>
                    <a:schemeClr val="bg1"/>
                  </a:solidFill>
                </a:rPr>
                <a:t>Всего в </a:t>
              </a:r>
              <a:r>
                <a:rPr lang="ru-RU" altLang="ru-RU" sz="1600" b="1" dirty="0" smtClean="0">
                  <a:solidFill>
                    <a:schemeClr val="bg1"/>
                  </a:solidFill>
                </a:rPr>
                <a:t>2018 </a:t>
              </a:r>
              <a:r>
                <a:rPr lang="ru-RU" altLang="ru-RU" sz="1600" b="1" dirty="0">
                  <a:solidFill>
                    <a:schemeClr val="bg1"/>
                  </a:solidFill>
                </a:rPr>
                <a:t>году на строительство (реконструкцию), приведение в нормативное состояние автомобильных дорог общего пользования местного значения направлено, </a:t>
              </a:r>
              <a:endParaRPr lang="ru-RU" altLang="ru-RU" sz="1600" b="1" dirty="0" smtClean="0">
                <a:solidFill>
                  <a:schemeClr val="bg1"/>
                </a:solidFill>
              </a:endParaRPr>
            </a:p>
            <a:p>
              <a:pPr eaLnBrk="0" hangingPunct="0"/>
              <a:r>
                <a:rPr lang="ru-RU" altLang="ru-RU" sz="1600" b="1" dirty="0" smtClean="0">
                  <a:solidFill>
                    <a:schemeClr val="bg1"/>
                  </a:solidFill>
                </a:rPr>
                <a:t>в </a:t>
              </a:r>
              <a:r>
                <a:rPr lang="ru-RU" altLang="ru-RU" sz="1600" b="1" dirty="0">
                  <a:solidFill>
                    <a:schemeClr val="bg1"/>
                  </a:solidFill>
                </a:rPr>
                <a:t>том числе:</a:t>
              </a:r>
              <a:endParaRPr lang="en-US" altLang="ru-RU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21" name="Text Box 45"/>
            <p:cNvSpPr txBox="1">
              <a:spLocks noChangeArrowheads="1"/>
            </p:cNvSpPr>
            <p:nvPr/>
          </p:nvSpPr>
          <p:spPr bwMode="gray">
            <a:xfrm>
              <a:off x="1418" y="1889"/>
              <a:ext cx="93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endParaRPr lang="en-US" altLang="ru-RU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Group 46"/>
          <p:cNvGrpSpPr>
            <a:grpSpLocks/>
          </p:cNvGrpSpPr>
          <p:nvPr/>
        </p:nvGrpSpPr>
        <p:grpSpPr bwMode="auto">
          <a:xfrm>
            <a:off x="501169" y="2921768"/>
            <a:ext cx="6303077" cy="685800"/>
            <a:chOff x="1327" y="1822"/>
            <a:chExt cx="2946" cy="432"/>
          </a:xfrm>
        </p:grpSpPr>
        <p:sp>
          <p:nvSpPr>
            <p:cNvPr id="23" name="AutoShape 47"/>
            <p:cNvSpPr>
              <a:spLocks noChangeArrowheads="1"/>
            </p:cNvSpPr>
            <p:nvPr/>
          </p:nvSpPr>
          <p:spPr bwMode="gray">
            <a:xfrm>
              <a:off x="1446" y="1899"/>
              <a:ext cx="2826" cy="288"/>
            </a:xfrm>
            <a:prstGeom prst="roundRect">
              <a:avLst>
                <a:gd name="adj" fmla="val 16667"/>
              </a:avLst>
            </a:prstGeom>
            <a:solidFill>
              <a:schemeClr val="tx2">
                <a:lumMod val="75000"/>
              </a:schemeClr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AutoShape 48"/>
            <p:cNvSpPr>
              <a:spLocks noChangeArrowheads="1"/>
            </p:cNvSpPr>
            <p:nvPr/>
          </p:nvSpPr>
          <p:spPr bwMode="gray">
            <a:xfrm>
              <a:off x="1327" y="1822"/>
              <a:ext cx="361" cy="432"/>
            </a:xfrm>
            <a:prstGeom prst="diamond">
              <a:avLst/>
            </a:prstGeom>
            <a:solidFill>
              <a:schemeClr val="tx2">
                <a:lumMod val="75000"/>
              </a:schemeClr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" name="Text Box 49"/>
            <p:cNvSpPr txBox="1">
              <a:spLocks noChangeArrowheads="1"/>
            </p:cNvSpPr>
            <p:nvPr/>
          </p:nvSpPr>
          <p:spPr bwMode="gray">
            <a:xfrm>
              <a:off x="1681" y="1915"/>
              <a:ext cx="2592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ru-RU" altLang="ru-RU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ru-RU" altLang="ru-RU" b="1" dirty="0">
                  <a:solidFill>
                    <a:schemeClr val="bg1"/>
                  </a:solidFill>
                </a:rPr>
                <a:t>и</a:t>
              </a:r>
              <a:r>
                <a:rPr lang="ru-RU" altLang="ru-RU" b="1" dirty="0" smtClean="0">
                  <a:solidFill>
                    <a:schemeClr val="bg1"/>
                  </a:solidFill>
                </a:rPr>
                <a:t>з </a:t>
              </a:r>
              <a:r>
                <a:rPr lang="ru-RU" altLang="ru-RU" b="1" dirty="0">
                  <a:solidFill>
                    <a:schemeClr val="bg1"/>
                  </a:solidFill>
                </a:rPr>
                <a:t>дорожного </a:t>
              </a:r>
              <a:r>
                <a:rPr lang="ru-RU" altLang="ru-RU" b="1" dirty="0" smtClean="0">
                  <a:solidFill>
                    <a:schemeClr val="bg1"/>
                  </a:solidFill>
                </a:rPr>
                <a:t>фонда Пермского края</a:t>
              </a:r>
              <a:endParaRPr lang="en-US" alt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26" name="Text Box 50"/>
            <p:cNvSpPr txBox="1">
              <a:spLocks noChangeArrowheads="1"/>
            </p:cNvSpPr>
            <p:nvPr/>
          </p:nvSpPr>
          <p:spPr bwMode="gray">
            <a:xfrm>
              <a:off x="1446" y="1886"/>
              <a:ext cx="11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endParaRPr lang="en-US" altLang="ru-RU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Group 51"/>
          <p:cNvGrpSpPr>
            <a:grpSpLocks/>
          </p:cNvGrpSpPr>
          <p:nvPr/>
        </p:nvGrpSpPr>
        <p:grpSpPr bwMode="auto">
          <a:xfrm>
            <a:off x="517004" y="3851747"/>
            <a:ext cx="5688767" cy="685800"/>
            <a:chOff x="1286" y="1827"/>
            <a:chExt cx="3069" cy="432"/>
          </a:xfrm>
        </p:grpSpPr>
        <p:sp>
          <p:nvSpPr>
            <p:cNvPr id="28" name="AutoShape 52"/>
            <p:cNvSpPr>
              <a:spLocks noChangeArrowheads="1"/>
            </p:cNvSpPr>
            <p:nvPr/>
          </p:nvSpPr>
          <p:spPr bwMode="gray">
            <a:xfrm>
              <a:off x="1381" y="1899"/>
              <a:ext cx="2891" cy="288"/>
            </a:xfrm>
            <a:prstGeom prst="roundRect">
              <a:avLst>
                <a:gd name="adj" fmla="val 16667"/>
              </a:avLst>
            </a:prstGeom>
            <a:solidFill>
              <a:schemeClr val="tx2">
                <a:lumMod val="75000"/>
              </a:schemeClr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" name="AutoShape 53"/>
            <p:cNvSpPr>
              <a:spLocks noChangeArrowheads="1"/>
            </p:cNvSpPr>
            <p:nvPr/>
          </p:nvSpPr>
          <p:spPr bwMode="gray">
            <a:xfrm>
              <a:off x="1286" y="1827"/>
              <a:ext cx="410" cy="432"/>
            </a:xfrm>
            <a:prstGeom prst="diamond">
              <a:avLst/>
            </a:prstGeom>
            <a:solidFill>
              <a:schemeClr val="tx2">
                <a:lumMod val="75000"/>
              </a:schemeClr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" name="Text Box 54"/>
            <p:cNvSpPr txBox="1">
              <a:spLocks noChangeArrowheads="1"/>
            </p:cNvSpPr>
            <p:nvPr/>
          </p:nvSpPr>
          <p:spPr bwMode="gray">
            <a:xfrm>
              <a:off x="1696" y="1899"/>
              <a:ext cx="2659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hlink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ru-RU" altLang="ru-RU" b="1" dirty="0">
                  <a:solidFill>
                    <a:schemeClr val="bg1"/>
                  </a:solidFill>
                </a:rPr>
                <a:t>з</a:t>
              </a:r>
              <a:r>
                <a:rPr lang="ru-RU" altLang="ru-RU" b="1" dirty="0" smtClean="0">
                  <a:solidFill>
                    <a:schemeClr val="bg1"/>
                  </a:solidFill>
                </a:rPr>
                <a:t>а </a:t>
              </a:r>
              <a:r>
                <a:rPr lang="ru-RU" altLang="ru-RU" b="1" dirty="0">
                  <a:solidFill>
                    <a:schemeClr val="bg1"/>
                  </a:solidFill>
                </a:rPr>
                <a:t>счет средств федерального бюджета</a:t>
              </a:r>
              <a:endParaRPr lang="en-US" alt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34" name="Text Box 55"/>
            <p:cNvSpPr txBox="1">
              <a:spLocks noChangeArrowheads="1"/>
            </p:cNvSpPr>
            <p:nvPr/>
          </p:nvSpPr>
          <p:spPr bwMode="gray">
            <a:xfrm>
              <a:off x="1425" y="1886"/>
              <a:ext cx="11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hlink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endParaRPr lang="en-US" altLang="ru-RU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31" name="Овал 30"/>
          <p:cNvSpPr/>
          <p:nvPr/>
        </p:nvSpPr>
        <p:spPr>
          <a:xfrm>
            <a:off x="7500503" y="1626508"/>
            <a:ext cx="981351" cy="981351"/>
          </a:xfrm>
          <a:prstGeom prst="ellipse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389" name="Text Box 9"/>
          <p:cNvSpPr txBox="1">
            <a:spLocks noChangeArrowheads="1"/>
          </p:cNvSpPr>
          <p:nvPr/>
        </p:nvSpPr>
        <p:spPr bwMode="gray">
          <a:xfrm>
            <a:off x="7365151" y="1917359"/>
            <a:ext cx="1272755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1796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altLang="ru-RU" sz="2200" b="1" dirty="0">
                <a:solidFill>
                  <a:srgbClr val="C00000"/>
                </a:solidFill>
                <a:latin typeface="+mn-lt"/>
              </a:rPr>
              <a:t>4 </a:t>
            </a:r>
            <a:r>
              <a:rPr lang="ru-RU" altLang="ru-RU" sz="2200" b="1" dirty="0" smtClean="0">
                <a:solidFill>
                  <a:srgbClr val="C00000"/>
                </a:solidFill>
                <a:latin typeface="+mn-lt"/>
              </a:rPr>
              <a:t>403,1</a:t>
            </a:r>
            <a:endParaRPr lang="en-US" altLang="ru-RU" sz="22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6742338" y="2779692"/>
            <a:ext cx="981351" cy="981351"/>
          </a:xfrm>
          <a:prstGeom prst="ellipse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394" name="Text Box 16"/>
          <p:cNvSpPr txBox="1">
            <a:spLocks noChangeArrowheads="1"/>
          </p:cNvSpPr>
          <p:nvPr/>
        </p:nvSpPr>
        <p:spPr bwMode="gray">
          <a:xfrm>
            <a:off x="6651208" y="3044006"/>
            <a:ext cx="1144769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1796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altLang="ru-RU" sz="2200" b="1" dirty="0" smtClean="0">
                <a:solidFill>
                  <a:srgbClr val="C00000"/>
                </a:solidFill>
                <a:latin typeface="+mn-lt"/>
              </a:rPr>
              <a:t>3 528,8</a:t>
            </a:r>
            <a:endParaRPr lang="en-US" altLang="ru-RU" sz="22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5967798" y="3712018"/>
            <a:ext cx="981351" cy="981351"/>
          </a:xfrm>
          <a:prstGeom prst="ellipse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399" name="Text Box 23"/>
          <p:cNvSpPr txBox="1">
            <a:spLocks noChangeArrowheads="1"/>
          </p:cNvSpPr>
          <p:nvPr/>
        </p:nvSpPr>
        <p:spPr bwMode="gray">
          <a:xfrm>
            <a:off x="5859392" y="3966047"/>
            <a:ext cx="1266849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1796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altLang="ru-RU" sz="2200" b="1" dirty="0" smtClean="0">
                <a:solidFill>
                  <a:srgbClr val="C00000"/>
                </a:solidFill>
                <a:latin typeface="+mn-lt"/>
              </a:rPr>
              <a:t>874,3</a:t>
            </a:r>
            <a:endParaRPr lang="en-US" altLang="ru-RU" sz="22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3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0478" y="500613"/>
            <a:ext cx="353941" cy="611769"/>
          </a:xfrm>
          <a:prstGeom prst="rect">
            <a:avLst/>
          </a:prstGeom>
        </p:spPr>
      </p:pic>
      <p:sp>
        <p:nvSpPr>
          <p:cNvPr id="35" name="Прямоугольник 34"/>
          <p:cNvSpPr/>
          <p:nvPr/>
        </p:nvSpPr>
        <p:spPr>
          <a:xfrm>
            <a:off x="323528" y="4790021"/>
            <a:ext cx="8568952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целях повышения качества выполняемых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 в 2018 году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реализованы следующие изменения в механизм предоставления субсидий: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типовых форм муниципальных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контрактов;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представление муниципалитетами в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Минтранс результатов лабораторных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испытаний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(проведенных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лабораториями </a:t>
            </a:r>
            <a:r>
              <a:rPr lang="ru-RU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УАДиТ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Политеха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подтверждающих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выполненных работ и примененных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материалов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4784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Заголовок 1"/>
          <p:cNvSpPr>
            <a:spLocks noGrp="1"/>
          </p:cNvSpPr>
          <p:nvPr>
            <p:ph type="title"/>
          </p:nvPr>
        </p:nvSpPr>
        <p:spPr>
          <a:xfrm>
            <a:off x="740656" y="332656"/>
            <a:ext cx="8151824" cy="692150"/>
          </a:xfrm>
        </p:spPr>
        <p:txBody>
          <a:bodyPr/>
          <a:lstStyle/>
          <a:p>
            <a:pPr algn="l"/>
            <a:r>
              <a:rPr lang="ru-RU" altLang="ru-RU" sz="2400" b="1" dirty="0" smtClean="0">
                <a:solidFill>
                  <a:srgbClr val="C00000"/>
                </a:solidFill>
                <a:latin typeface="PT Serif" panose="020A0603040505020204"/>
              </a:rPr>
              <a:t>Объём выполненных работ в разрезе МО, % </a:t>
            </a:r>
          </a:p>
        </p:txBody>
      </p:sp>
      <p:graphicFrame>
        <p:nvGraphicFramePr>
          <p:cNvPr id="3" name="Диаграмма 4"/>
          <p:cNvGraphicFramePr>
            <a:graphicFrameLocks/>
          </p:cNvGraphicFramePr>
          <p:nvPr/>
        </p:nvGraphicFramePr>
        <p:xfrm>
          <a:off x="-127000" y="1484313"/>
          <a:ext cx="9282113" cy="44656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886425339"/>
              </p:ext>
            </p:extLst>
          </p:nvPr>
        </p:nvGraphicFramePr>
        <p:xfrm>
          <a:off x="323528" y="1052290"/>
          <a:ext cx="8642350" cy="475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 bwMode="black">
          <a:xfrm>
            <a:off x="251520" y="5661248"/>
            <a:ext cx="8640960" cy="100811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1600" dirty="0" smtClean="0"/>
              <a:t>Техническая готовность объектов составляет 95%. </a:t>
            </a:r>
          </a:p>
          <a:p>
            <a:pPr>
              <a:defRPr/>
            </a:pPr>
            <a:r>
              <a:rPr lang="ru-RU" sz="1600" dirty="0" smtClean="0">
                <a:solidFill>
                  <a:srgbClr val="262626"/>
                </a:solidFill>
                <a:cs typeface="Arial" panose="020B0604020202020204" pitchFamily="34" charset="0"/>
              </a:rPr>
              <a:t>Построено </a:t>
            </a:r>
            <a:r>
              <a:rPr lang="ru-RU" sz="1600" dirty="0">
                <a:solidFill>
                  <a:srgbClr val="262626"/>
                </a:solidFill>
                <a:cs typeface="Arial" panose="020B0604020202020204" pitchFamily="34" charset="0"/>
              </a:rPr>
              <a:t>и реконструировано </a:t>
            </a:r>
            <a:r>
              <a:rPr lang="ru-RU" sz="1600" dirty="0">
                <a:solidFill>
                  <a:srgbClr val="FF0000"/>
                </a:solidFill>
              </a:rPr>
              <a:t>15,492 </a:t>
            </a:r>
            <a:r>
              <a:rPr lang="ru-RU" sz="1600" dirty="0" smtClean="0">
                <a:solidFill>
                  <a:srgbClr val="FF0000"/>
                </a:solidFill>
                <a:cs typeface="Arial" panose="020B0604020202020204" pitchFamily="34" charset="0"/>
              </a:rPr>
              <a:t>км. </a:t>
            </a:r>
          </a:p>
          <a:p>
            <a:pPr>
              <a:defRPr/>
            </a:pPr>
            <a:r>
              <a:rPr lang="ru-RU" sz="1600" dirty="0" smtClean="0">
                <a:solidFill>
                  <a:srgbClr val="262626"/>
                </a:solidFill>
                <a:cs typeface="Arial" panose="020B0604020202020204" pitchFamily="34" charset="0"/>
              </a:rPr>
              <a:t>Капитально </a:t>
            </a:r>
            <a:r>
              <a:rPr lang="ru-RU" sz="1600" dirty="0">
                <a:solidFill>
                  <a:srgbClr val="262626"/>
                </a:solidFill>
                <a:cs typeface="Arial" panose="020B0604020202020204" pitchFamily="34" charset="0"/>
              </a:rPr>
              <a:t>отремонтировано и отремонтировано </a:t>
            </a:r>
            <a:r>
              <a:rPr lang="ru-RU" sz="1600" dirty="0">
                <a:solidFill>
                  <a:srgbClr val="FF0000"/>
                </a:solidFill>
              </a:rPr>
              <a:t>458,9 км </a:t>
            </a:r>
            <a:r>
              <a:rPr lang="ru-RU" sz="1600" dirty="0">
                <a:solidFill>
                  <a:srgbClr val="262626"/>
                </a:solidFill>
                <a:cs typeface="Arial" panose="020B0604020202020204" pitchFamily="34" charset="0"/>
              </a:rPr>
              <a:t>дорог</a:t>
            </a:r>
          </a:p>
          <a:p>
            <a:pPr>
              <a:defRPr/>
            </a:pPr>
            <a:r>
              <a:rPr lang="ru-RU" sz="1600" dirty="0" smtClean="0"/>
              <a:t>Ожидаемое освоение средств в 2018 году составляет 95%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42101" y="6492875"/>
            <a:ext cx="2133600" cy="365125"/>
          </a:xfrm>
        </p:spPr>
        <p:txBody>
          <a:bodyPr/>
          <a:lstStyle/>
          <a:p>
            <a:r>
              <a:rPr lang="ru-RU" altLang="ru-RU" dirty="0" smtClean="0"/>
              <a:t>3</a:t>
            </a:r>
            <a:endParaRPr lang="en-US" alt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BCB12BB-68E0-44B6-BC59-69D244776574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91459" y="532647"/>
            <a:ext cx="546224" cy="29216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79F46-E50F-8441-B540-38CA5E5D3E04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655329" y="151620"/>
            <a:ext cx="8469901" cy="461665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r>
              <a:rPr lang="ru-RU" altLang="ru-RU" sz="2400" b="1" dirty="0" smtClean="0">
                <a:solidFill>
                  <a:srgbClr val="C00000"/>
                </a:solidFill>
                <a:latin typeface="PT Serif" panose="020A0603040505020204"/>
              </a:rPr>
              <a:t>Информация по незавершенным объектам </a:t>
            </a:r>
            <a:endParaRPr lang="en-US" sz="2400" b="1" dirty="0">
              <a:solidFill>
                <a:srgbClr val="C00000"/>
              </a:solidFill>
              <a:latin typeface="PT Serif" panose="020A0603040505020204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78779537"/>
              </p:ext>
            </p:extLst>
          </p:nvPr>
        </p:nvGraphicFramePr>
        <p:xfrm>
          <a:off x="117028" y="613286"/>
          <a:ext cx="8847459" cy="61081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3224"/>
                <a:gridCol w="1661468"/>
                <a:gridCol w="6912767"/>
              </a:tblGrid>
              <a:tr h="703206">
                <a:tc>
                  <a:txBody>
                    <a:bodyPr/>
                    <a:lstStyle/>
                    <a:p>
                      <a:pPr marL="0" marR="0" indent="0" algn="ctr" defTabSz="816431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Sans" panose="020B0503020203020204"/>
                        </a:rPr>
                        <a:t>1)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PT Sans" panose="020B0503020203020204"/>
                      </a:endParaRPr>
                    </a:p>
                  </a:txBody>
                  <a:tcPr marL="4853" marR="4853" marT="4853" marB="0" anchor="ctr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816431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PT Sans" panose="020B0503020203020204"/>
                        </a:rPr>
                        <a:t>Красновишерский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Sans" panose="020B0503020203020204"/>
                        </a:rPr>
                        <a:t> р-н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PT Sans" panose="020B0503020203020204"/>
                      </a:endParaRPr>
                    </a:p>
                  </a:txBody>
                  <a:tcPr marL="4853" marR="4853" marT="4853" marB="0" anchor="ctr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816431" rtl="0" eaLnBrk="1" fontAlgn="ctr" latinLnBrk="0" hangingPunct="1"/>
                      <a:r>
                        <a:rPr lang="ru-RU" sz="1400" b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Работы по ремонту а/д «Красновишерск – </a:t>
                      </a:r>
                      <a:r>
                        <a:rPr lang="ru-RU" sz="1400" b="0" u="none" strike="noStrike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Вая</a:t>
                      </a:r>
                      <a:r>
                        <a:rPr lang="ru-RU" sz="1400" b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» в этом году своевременно не завершены в связи с установлением устойчивого снежного покрова.</a:t>
                      </a:r>
                      <a:endParaRPr lang="ru-RU" sz="14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53" marR="4853" marT="4853" marB="0" anchor="ctr"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  <a:tr h="696050">
                <a:tc>
                  <a:txBody>
                    <a:bodyPr/>
                    <a:lstStyle/>
                    <a:p>
                      <a:pPr marL="0" marR="0" indent="0" algn="ctr" defTabSz="816431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Sans" panose="020B0503020203020204"/>
                        </a:rPr>
                        <a:t>2)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PT Sans" panose="020B0503020203020204"/>
                      </a:endParaRPr>
                    </a:p>
                  </a:txBody>
                  <a:tcPr marL="4853" marR="4853" marT="4853" marB="0" anchor="ctr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816431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PT Sans" panose="020B0503020203020204"/>
                        </a:rPr>
                        <a:t>Усольский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Sans" panose="020B0503020203020204"/>
                        </a:rPr>
                        <a:t> р-н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PT Sans" panose="020B0503020203020204"/>
                      </a:endParaRPr>
                    </a:p>
                  </a:txBody>
                  <a:tcPr marL="4853" marR="4853" marT="4853" marB="0" anchor="ctr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816431" rtl="0" eaLnBrk="1" fontAlgn="ctr" latinLnBrk="0" hangingPunct="1"/>
                      <a:r>
                        <a:rPr lang="ru-RU" sz="1400" b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Завершен</a:t>
                      </a:r>
                      <a:r>
                        <a:rPr lang="ru-RU" sz="1400" b="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ремонт 3-х объектов. По 4 объекту «</a:t>
                      </a:r>
                      <a:r>
                        <a:rPr lang="ru-RU" sz="1400" b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Проектирование реконструкции автодороги «Орел – </a:t>
                      </a:r>
                      <a:r>
                        <a:rPr lang="ru-RU" sz="1400" b="0" u="none" strike="noStrike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Огурдино</a:t>
                      </a:r>
                      <a:r>
                        <a:rPr lang="ru-RU" sz="1400" b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» не получено положительное заключение государственной экспертизы.</a:t>
                      </a:r>
                      <a:endParaRPr lang="ru-RU" sz="14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53" marR="4853" marT="4853" marB="0" anchor="ctr"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  <a:tr h="90486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Sans" panose="020B0503020203020204"/>
                        </a:rPr>
                        <a:t>3)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PT Sans" panose="020B0503020203020204"/>
                      </a:endParaRPr>
                    </a:p>
                  </a:txBody>
                  <a:tcPr marL="4853" marR="4853" marT="4853" marB="0" anchor="ctr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PT Sans" panose="020B0503020203020204"/>
                        </a:rPr>
                        <a:t>Сивинский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Sans" panose="020B0503020203020204"/>
                        </a:rPr>
                        <a:t> р-н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PT Sans" panose="020B0503020203020204"/>
                      </a:endParaRPr>
                    </a:p>
                  </a:txBody>
                  <a:tcPr marL="4853" marR="4853" marT="4853" marB="0" anchor="ctr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Реконструкция участка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автодороги «</a:t>
                      </a: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Мерзляна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– </a:t>
                      </a: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Буб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– </a:t>
                      </a: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Кониплотино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» протяженностью 3,115 км 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ведется с 2017 года. В настоящее время откорректированная проектная документация проходит повторную государственную экспертизу.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PT Sans" panose="020B0503020203020204"/>
                      </a:endParaRPr>
                    </a:p>
                  </a:txBody>
                  <a:tcPr marL="4853" marR="4853" marT="4853" marB="0" anchor="ctr"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  <a:tr h="108687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Sans" panose="020B0503020203020204"/>
                        </a:rPr>
                        <a:t>4)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PT Sans" panose="020B0503020203020204"/>
                      </a:endParaRPr>
                    </a:p>
                  </a:txBody>
                  <a:tcPr marL="4853" marR="4853" marT="4853" marB="0" anchor="ctr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Sans" panose="020B0503020203020204"/>
                        </a:rPr>
                        <a:t>г. Пермь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PT Sans" panose="020B0503020203020204"/>
                      </a:endParaRPr>
                    </a:p>
                  </a:txBody>
                  <a:tcPr marL="4853" marR="4853" marT="4853" marB="0" anchor="ctr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816431" rtl="0" eaLnBrk="1" fontAlgn="ctr" latinLnBrk="0" hangingPunct="1"/>
                      <a:r>
                        <a:rPr lang="ru-RU" sz="1400" b="0" u="none" strike="noStrike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получено</a:t>
                      </a:r>
                      <a:r>
                        <a:rPr lang="ru-RU" sz="1400" b="0" u="none" strike="noStrike" kern="1200" baseline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b="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положительное </a:t>
                      </a:r>
                      <a:r>
                        <a:rPr lang="ru-RU" sz="1400" b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заключение государственной экспертизы на проектную</a:t>
                      </a:r>
                      <a:r>
                        <a:rPr lang="ru-RU" sz="1400" b="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до</a:t>
                      </a:r>
                      <a:r>
                        <a:rPr lang="ru-RU" sz="1400" b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кументацию</a:t>
                      </a:r>
                      <a:r>
                        <a:rPr lang="ru-RU" sz="1400" b="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по мероприятию «Строительство автомобильной дороги Переход ул. Строителей - площадь Гайдара»</a:t>
                      </a:r>
                      <a:endParaRPr lang="ru-RU" sz="14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53" marR="4853" marT="4853" marB="0" anchor="ctr"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  <a:tr h="133313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Sans" panose="020B0503020203020204"/>
                        </a:rPr>
                        <a:t>5)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PT Sans" panose="020B0503020203020204"/>
                      </a:endParaRPr>
                    </a:p>
                  </a:txBody>
                  <a:tcPr marL="4853" marR="4853" marT="4853" marB="0" anchor="ctr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Sans" panose="020B0503020203020204"/>
                        </a:rPr>
                        <a:t>Соликамский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PT Sans" panose="020B0503020203020204"/>
                        </a:rPr>
                        <a:t> р-н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PT Sans" panose="020B0503020203020204"/>
                      </a:endParaRPr>
                    </a:p>
                  </a:txBody>
                  <a:tcPr marL="4853" marR="4853" marT="4853" marB="0" anchor="ctr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Sans" panose="020B0503020203020204"/>
                        </a:rPr>
                        <a:t>Не завершены работы по двум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PT Sans" panose="020B0503020203020204"/>
                        </a:rPr>
                        <a:t>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Sans" panose="020B0503020203020204"/>
                        </a:rPr>
                        <a:t>объектам, заключенным за счет средств экономии: </a:t>
                      </a:r>
                    </a:p>
                    <a:p>
                      <a:pPr marL="228600" indent="-228600" algn="l" rtl="0" fontAlgn="ctr">
                        <a:buAutoNum type="arabicParenR"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Sans" panose="020B0503020203020204"/>
                        </a:rPr>
                        <a:t>четырежды не состоялся аукцион на ремонт а/д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PT Sans" panose="020B0503020203020204"/>
                        </a:rPr>
                        <a:t> «Чертеж-Тюлькино-</a:t>
                      </a:r>
                      <a:r>
                        <a:rPr lang="ru-RU" sz="14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PT Sans" panose="020B0503020203020204"/>
                        </a:rPr>
                        <a:t>Вильва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PT Sans" panose="020B0503020203020204"/>
                        </a:rPr>
                        <a:t>» – </a:t>
                      </a:r>
                      <a:r>
                        <a:rPr lang="ru-RU" sz="14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PT Sans" panose="020B0503020203020204"/>
                        </a:rPr>
                        <a:t>Керчевский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PT Sans" panose="020B0503020203020204"/>
                        </a:rPr>
                        <a:t> (в связи с удаленностью объекта и окончанием ремонтного сезона); </a:t>
                      </a:r>
                    </a:p>
                    <a:p>
                      <a:pPr marL="228600" indent="-228600" algn="l" rtl="0" fontAlgn="ctr">
                        <a:buAutoNum type="arabicParenR"/>
                      </a:pP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PT Sans" panose="020B0503020203020204"/>
                        </a:rPr>
                        <a:t>объект «Ремонт ул. Мира в с. </a:t>
                      </a:r>
                      <a:r>
                        <a:rPr lang="ru-RU" sz="14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PT Sans" panose="020B0503020203020204"/>
                        </a:rPr>
                        <a:t>Тохтуево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PT Sans" panose="020B0503020203020204"/>
                        </a:rPr>
                        <a:t>» не принят в связи с некачественным выполнением работ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PT Sans" panose="020B0503020203020204"/>
                      </a:endParaRPr>
                    </a:p>
                  </a:txBody>
                  <a:tcPr marL="4853" marR="4853" marT="4853" marB="0" anchor="ctr"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  <a:tr h="1384061">
                <a:tc>
                  <a:txBody>
                    <a:bodyPr/>
                    <a:lstStyle/>
                    <a:p>
                      <a:pPr marL="0" algn="ctr" defTabSz="816431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PT Sans" panose="020B0503020203020204"/>
                          <a:ea typeface="+mn-ea"/>
                          <a:cs typeface="+mn-cs"/>
                        </a:rPr>
                        <a:t>6)</a:t>
                      </a:r>
                      <a:endParaRPr lang="ru-RU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PT Sans" panose="020B0503020203020204"/>
                        <a:ea typeface="+mn-ea"/>
                        <a:cs typeface="+mn-cs"/>
                      </a:endParaRPr>
                    </a:p>
                  </a:txBody>
                  <a:tcPr marL="4853" marR="4853" marT="4853" marB="0" anchor="ctr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PT Sans" panose="020B0503020203020204"/>
                        </a:rPr>
                        <a:t>Юсьвинский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Sans" panose="020B0503020203020204"/>
                        </a:rPr>
                        <a:t> р-н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PT Sans" panose="020B0503020203020204"/>
                      </a:endParaRPr>
                    </a:p>
                  </a:txBody>
                  <a:tcPr marL="4853" marR="4853" marT="4853" marB="0" anchor="ctr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u="none" strike="noStrike" dirty="0" smtClean="0">
                          <a:effectLst/>
                        </a:rPr>
                        <a:t>Реконструкция участков автомобильной дороги "Юсьва – </a:t>
                      </a:r>
                      <a:r>
                        <a:rPr lang="ru-RU" sz="1400" b="0" u="none" strike="noStrike" dirty="0" err="1" smtClean="0">
                          <a:effectLst/>
                        </a:rPr>
                        <a:t>Мелюхино</a:t>
                      </a:r>
                      <a:r>
                        <a:rPr lang="ru-RU" sz="1400" b="0" u="none" strike="noStrike" dirty="0" smtClean="0">
                          <a:effectLst/>
                        </a:rPr>
                        <a:t>" ведется</a:t>
                      </a:r>
                      <a:r>
                        <a:rPr lang="ru-RU" sz="1400" b="0" u="none" strike="noStrike" baseline="0" dirty="0" smtClean="0">
                          <a:effectLst/>
                        </a:rPr>
                        <a:t> с 2015 года. Техническая готовность объекта 91%. Не уложен верхний слой дорожной одежды на 2,5 км из 13,270 км. </a:t>
                      </a:r>
                    </a:p>
                    <a:p>
                      <a:pPr algn="l" rtl="0" fontAlgn="ctr"/>
                      <a:r>
                        <a:rPr lang="ru-RU" sz="1400" b="0" u="none" strike="noStrike" baseline="0" dirty="0" smtClean="0">
                          <a:effectLst/>
                        </a:rPr>
                        <a:t>Кроме того, на объекте не выполнены работы по установке барьерных и перильных ограждений, дорожных знаков, водоотводных лотков, укреплению откосов.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853" marR="4853" marT="4853" marB="0" anchor="ctr"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7BCB12BB-68E0-44B6-BC59-69D24477657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7029" y="236368"/>
            <a:ext cx="546224" cy="292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683819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79F46-E50F-8441-B540-38CA5E5D3E04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25736" y="385368"/>
            <a:ext cx="8326426" cy="461665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r>
              <a:rPr lang="ru-RU" altLang="ru-RU" sz="2400" b="1" dirty="0">
                <a:solidFill>
                  <a:srgbClr val="C00000"/>
                </a:solidFill>
                <a:latin typeface="PT Serif" panose="020A0603040505020204"/>
              </a:rPr>
              <a:t>Проверка качества выполнения </a:t>
            </a:r>
            <a:r>
              <a:rPr lang="ru-RU" altLang="ru-RU" sz="2400" b="1" dirty="0" smtClean="0">
                <a:solidFill>
                  <a:srgbClr val="C00000"/>
                </a:solidFill>
                <a:latin typeface="PT Serif" panose="020A0603040505020204"/>
              </a:rPr>
              <a:t>работ</a:t>
            </a:r>
            <a:endParaRPr lang="en-US" sz="2400" b="1" dirty="0">
              <a:solidFill>
                <a:srgbClr val="C00000"/>
              </a:solidFill>
              <a:latin typeface="PT Serif" panose="020A0603040505020204"/>
            </a:endParaRPr>
          </a:p>
        </p:txBody>
      </p:sp>
      <p:sp>
        <p:nvSpPr>
          <p:cNvPr id="12" name="Rectangle 29"/>
          <p:cNvSpPr>
            <a:spLocks noChangeArrowheads="1"/>
          </p:cNvSpPr>
          <p:nvPr/>
        </p:nvSpPr>
        <p:spPr bwMode="auto">
          <a:xfrm>
            <a:off x="3779912" y="1106201"/>
            <a:ext cx="4723945" cy="206210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 eaLnBrk="0" hangingPunct="0">
              <a:buClr>
                <a:srgbClr val="D7181F"/>
              </a:buClr>
              <a:buSzPct val="150000"/>
              <a:defRPr/>
            </a:pPr>
            <a:r>
              <a:rPr lang="ru-RU" altLang="ru-RU" sz="2000" dirty="0" smtClean="0"/>
              <a:t>В 2018 году проводились работы </a:t>
            </a:r>
          </a:p>
          <a:p>
            <a:pPr algn="ctr" eaLnBrk="0" hangingPunct="0">
              <a:buClr>
                <a:srgbClr val="D7181F"/>
              </a:buClr>
              <a:buSzPct val="150000"/>
              <a:defRPr/>
            </a:pPr>
            <a:r>
              <a:rPr lang="ru-RU" altLang="ru-RU" sz="2000" b="1" dirty="0" smtClean="0">
                <a:solidFill>
                  <a:srgbClr val="C00000"/>
                </a:solidFill>
              </a:rPr>
              <a:t>на 525 объектах.</a:t>
            </a:r>
          </a:p>
          <a:p>
            <a:pPr algn="ctr" eaLnBrk="0" hangingPunct="0">
              <a:buClr>
                <a:srgbClr val="D7181F"/>
              </a:buClr>
              <a:buSzPct val="150000"/>
              <a:defRPr/>
            </a:pPr>
            <a:endParaRPr lang="ru-RU" altLang="ru-RU" b="1" dirty="0">
              <a:solidFill>
                <a:srgbClr val="C00000"/>
              </a:solidFill>
            </a:endParaRPr>
          </a:p>
          <a:p>
            <a:pPr algn="ctr" eaLnBrk="0" hangingPunct="0">
              <a:buClr>
                <a:srgbClr val="D7181F"/>
              </a:buClr>
              <a:buSzPct val="150000"/>
              <a:defRPr/>
            </a:pPr>
            <a:r>
              <a:rPr lang="ru-RU" altLang="ru-RU" dirty="0" smtClean="0">
                <a:latin typeface="+mn-lt"/>
              </a:rPr>
              <a:t>Проверено 100% объектов, в том числе более 250 объектов в асфальтобетонном покрытии </a:t>
            </a:r>
          </a:p>
          <a:p>
            <a:pPr algn="ctr" eaLnBrk="0" hangingPunct="0">
              <a:buClr>
                <a:srgbClr val="D7181F"/>
              </a:buClr>
              <a:buSzPct val="150000"/>
              <a:defRPr/>
            </a:pPr>
            <a:endParaRPr lang="ru-RU" altLang="ru-RU" sz="1600" b="1" dirty="0" smtClean="0">
              <a:solidFill>
                <a:srgbClr val="C00000"/>
              </a:solidFill>
            </a:endParaRPr>
          </a:p>
        </p:txBody>
      </p:sp>
      <p:pic>
        <p:nvPicPr>
          <p:cNvPr id="29" name="Picture 1" descr="C:\Users\lachugaeva\AppData\Local\Microsoft\Windows\Temporary Internet Files\Content.Outlook\8UC59DCA\1073941_3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82804" y="3923189"/>
            <a:ext cx="2541774" cy="1906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3" descr="E:\201306061305-201306061305-img_1130 - копия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963"/>
          <a:stretch/>
        </p:blipFill>
        <p:spPr bwMode="auto">
          <a:xfrm flipH="1">
            <a:off x="323528" y="984033"/>
            <a:ext cx="2628797" cy="19063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7BCB12BB-68E0-44B6-BC59-69D244776574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512" y="400894"/>
            <a:ext cx="546224" cy="292167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10411804"/>
              </p:ext>
            </p:extLst>
          </p:nvPr>
        </p:nvGraphicFramePr>
        <p:xfrm>
          <a:off x="248661" y="3284984"/>
          <a:ext cx="5760640" cy="167262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24136"/>
                <a:gridCol w="1224136"/>
                <a:gridCol w="1152128"/>
                <a:gridCol w="1152128"/>
                <a:gridCol w="1008112"/>
              </a:tblGrid>
              <a:tr h="577887"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Результаты оценки качества 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асфальтобетона согласно нормативным требованиям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9026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u="none" strike="noStrike" dirty="0">
                          <a:effectLst/>
                        </a:rPr>
                        <a:t> </a:t>
                      </a:r>
                      <a:r>
                        <a:rPr lang="ru-RU" sz="1400" b="1" u="none" strike="noStrike" dirty="0" smtClean="0">
                          <a:effectLst/>
                        </a:rPr>
                        <a:t>Количество </a:t>
                      </a:r>
                      <a:r>
                        <a:rPr lang="ru-RU" sz="1400" b="1" u="none" strike="noStrike" dirty="0">
                          <a:effectLst/>
                        </a:rPr>
                        <a:t>проб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400" b="1" u="none" strike="noStrike" dirty="0" smtClean="0">
                          <a:solidFill>
                            <a:srgbClr val="00B050"/>
                          </a:solidFill>
                          <a:effectLst/>
                        </a:rPr>
                        <a:t>Соответствует</a:t>
                      </a:r>
                      <a:endParaRPr lang="ru-RU" sz="1400" b="1" i="0" u="none" strike="noStrike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400" b="1" u="none" strike="noStrike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Не </a:t>
                      </a:r>
                      <a:r>
                        <a:rPr lang="ru-RU" sz="1400" b="1" u="none" strike="noStrike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соответствует</a:t>
                      </a:r>
                      <a:endParaRPr lang="ru-RU" sz="1400" b="1" i="0" u="none" strike="noStrike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447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u="none" strike="noStrike" dirty="0" smtClean="0">
                          <a:effectLst/>
                        </a:rPr>
                        <a:t>695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u="none" strike="noStrike" dirty="0" smtClean="0">
                          <a:solidFill>
                            <a:srgbClr val="00B050"/>
                          </a:solidFill>
                          <a:effectLst/>
                        </a:rPr>
                        <a:t>488 проб</a:t>
                      </a:r>
                      <a:endParaRPr lang="ru-RU" sz="1400" b="1" i="0" u="none" strike="noStrike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u="none" strike="noStrike" dirty="0" smtClean="0">
                          <a:solidFill>
                            <a:srgbClr val="00B050"/>
                          </a:solidFill>
                          <a:effectLst/>
                        </a:rPr>
                        <a:t>70%</a:t>
                      </a:r>
                      <a:endParaRPr lang="ru-RU" sz="1400" b="1" i="0" u="none" strike="noStrike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816431" rtl="0" eaLnBrk="1" fontAlgn="ctr" latinLnBrk="0" hangingPunct="1"/>
                      <a:r>
                        <a:rPr lang="ru-RU" sz="1400" b="1" u="none" strike="noStrike" kern="120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207 проб</a:t>
                      </a:r>
                      <a:endParaRPr lang="ru-RU" sz="1400" b="1" u="none" strike="noStrike" kern="12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u="none" strike="noStrike" kern="120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  <a:endParaRPr lang="ru-RU" sz="1400" b="1" u="none" strike="noStrike" kern="12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1" name="Rectangle 29"/>
          <p:cNvSpPr>
            <a:spLocks noChangeArrowheads="1"/>
          </p:cNvSpPr>
          <p:nvPr/>
        </p:nvSpPr>
        <p:spPr bwMode="auto">
          <a:xfrm>
            <a:off x="456940" y="5085184"/>
            <a:ext cx="2361972" cy="163121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 eaLnBrk="0" hangingPunct="0">
              <a:buClr>
                <a:srgbClr val="D7181F"/>
              </a:buClr>
              <a:buSzPct val="150000"/>
              <a:defRPr/>
            </a:pPr>
            <a:r>
              <a:rPr lang="ru-RU" altLang="ru-RU" b="1" dirty="0" smtClean="0">
                <a:solidFill>
                  <a:srgbClr val="00B050"/>
                </a:solidFill>
              </a:rPr>
              <a:t>ОМСУ с хорошим качеством:</a:t>
            </a:r>
          </a:p>
          <a:p>
            <a:pPr algn="ctr" eaLnBrk="0" hangingPunct="0">
              <a:buClr>
                <a:srgbClr val="D7181F"/>
              </a:buClr>
              <a:buSzPct val="150000"/>
              <a:defRPr/>
            </a:pPr>
            <a:r>
              <a:rPr lang="ru-RU" sz="1600" dirty="0"/>
              <a:t>г. Пермь</a:t>
            </a:r>
          </a:p>
          <a:p>
            <a:pPr algn="ctr" eaLnBrk="0" hangingPunct="0">
              <a:buClr>
                <a:srgbClr val="D7181F"/>
              </a:buClr>
              <a:buSzPct val="150000"/>
              <a:defRPr/>
            </a:pPr>
            <a:r>
              <a:rPr lang="ru-RU" sz="1600" dirty="0" smtClean="0"/>
              <a:t>Пермский р-н</a:t>
            </a:r>
          </a:p>
          <a:p>
            <a:pPr algn="ctr" eaLnBrk="0" hangingPunct="0">
              <a:buClr>
                <a:srgbClr val="D7181F"/>
              </a:buClr>
              <a:buSzPct val="150000"/>
              <a:defRPr/>
            </a:pPr>
            <a:r>
              <a:rPr lang="ru-RU" sz="1600" dirty="0" smtClean="0"/>
              <a:t>Чусовской р-н</a:t>
            </a:r>
          </a:p>
          <a:p>
            <a:pPr algn="ctr" eaLnBrk="0" hangingPunct="0">
              <a:buClr>
                <a:srgbClr val="D7181F"/>
              </a:buClr>
              <a:buSzPct val="150000"/>
              <a:defRPr/>
            </a:pPr>
            <a:r>
              <a:rPr lang="ru-RU" sz="1600" dirty="0" err="1" smtClean="0"/>
              <a:t>Нытвенский</a:t>
            </a:r>
            <a:r>
              <a:rPr lang="ru-RU" sz="1600" dirty="0" smtClean="0"/>
              <a:t> р-н</a:t>
            </a:r>
            <a:endParaRPr lang="ru-RU" sz="1600" dirty="0"/>
          </a:p>
        </p:txBody>
      </p:sp>
      <p:sp>
        <p:nvSpPr>
          <p:cNvPr id="14" name="Rectangle 29"/>
          <p:cNvSpPr>
            <a:spLocks noChangeArrowheads="1"/>
          </p:cNvSpPr>
          <p:nvPr/>
        </p:nvSpPr>
        <p:spPr bwMode="auto">
          <a:xfrm>
            <a:off x="3419872" y="5085184"/>
            <a:ext cx="2361972" cy="163121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 eaLnBrk="0" hangingPunct="0">
              <a:buClr>
                <a:srgbClr val="D7181F"/>
              </a:buClr>
              <a:buSzPct val="150000"/>
              <a:defRPr/>
            </a:pPr>
            <a:r>
              <a:rPr lang="ru-RU" altLang="ru-RU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ОМСУ с </a:t>
            </a:r>
            <a:r>
              <a:rPr lang="ru-RU" alt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плохим качеством:</a:t>
            </a:r>
            <a:endParaRPr lang="ru-RU" altLang="ru-RU" b="1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</a:endParaRPr>
          </a:p>
          <a:p>
            <a:pPr algn="ctr" eaLnBrk="0" hangingPunct="0">
              <a:buClr>
                <a:srgbClr val="D7181F"/>
              </a:buClr>
              <a:buSzPct val="150000"/>
              <a:defRPr/>
            </a:pPr>
            <a:r>
              <a:rPr lang="ru-RU" sz="1600" dirty="0" err="1" smtClean="0"/>
              <a:t>Куединский</a:t>
            </a:r>
            <a:r>
              <a:rPr lang="ru-RU" sz="1600" dirty="0" smtClean="0"/>
              <a:t> р-н</a:t>
            </a:r>
            <a:endParaRPr lang="ru-RU" sz="1600" dirty="0"/>
          </a:p>
          <a:p>
            <a:pPr algn="ctr" eaLnBrk="0" hangingPunct="0">
              <a:buClr>
                <a:srgbClr val="D7181F"/>
              </a:buClr>
              <a:buSzPct val="150000"/>
              <a:defRPr/>
            </a:pPr>
            <a:r>
              <a:rPr lang="ru-RU" sz="1600" dirty="0" err="1" smtClean="0"/>
              <a:t>Гремячинский</a:t>
            </a:r>
            <a:r>
              <a:rPr lang="ru-RU" sz="1600" dirty="0" smtClean="0"/>
              <a:t> р-н</a:t>
            </a:r>
          </a:p>
          <a:p>
            <a:pPr algn="ctr" eaLnBrk="0" hangingPunct="0">
              <a:buClr>
                <a:srgbClr val="D7181F"/>
              </a:buClr>
              <a:buSzPct val="150000"/>
              <a:defRPr/>
            </a:pPr>
            <a:r>
              <a:rPr lang="ru-RU" sz="1600" dirty="0" err="1" smtClean="0"/>
              <a:t>Гайнский</a:t>
            </a:r>
            <a:r>
              <a:rPr lang="ru-RU" sz="1600" dirty="0" smtClean="0"/>
              <a:t> р-н</a:t>
            </a:r>
          </a:p>
          <a:p>
            <a:pPr algn="ctr" eaLnBrk="0" hangingPunct="0">
              <a:buClr>
                <a:srgbClr val="D7181F"/>
              </a:buClr>
              <a:buSzPct val="150000"/>
              <a:defRPr/>
            </a:pPr>
            <a:r>
              <a:rPr lang="ru-RU" sz="1600" dirty="0" err="1" smtClean="0"/>
              <a:t>Частинский</a:t>
            </a:r>
            <a:r>
              <a:rPr lang="ru-RU" sz="1600" dirty="0" smtClean="0"/>
              <a:t> р-н</a:t>
            </a:r>
          </a:p>
        </p:txBody>
      </p:sp>
    </p:spTree>
    <p:extLst>
      <p:ext uri="{BB962C8B-B14F-4D97-AF65-F5344CB8AC3E}">
        <p14:creationId xmlns:p14="http://schemas.microsoft.com/office/powerpoint/2010/main" xmlns="" val="72626261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БКД3.png"/>
          <p:cNvPicPr>
            <a:picLocks noChangeAspect="1"/>
          </p:cNvPicPr>
          <p:nvPr/>
        </p:nvPicPr>
        <p:blipFill>
          <a:blip r:embed="rId2" cstate="print">
            <a:extLst/>
          </a:blip>
          <a:srcRect t="11151"/>
          <a:stretch>
            <a:fillRect/>
          </a:stretch>
        </p:blipFill>
        <p:spPr>
          <a:xfrm>
            <a:off x="225538" y="1135914"/>
            <a:ext cx="4905513" cy="30140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315" name="Заголовок 1"/>
          <p:cNvSpPr>
            <a:spLocks noGrp="1"/>
          </p:cNvSpPr>
          <p:nvPr>
            <p:ph type="ctrTitle"/>
          </p:nvPr>
        </p:nvSpPr>
        <p:spPr>
          <a:xfrm>
            <a:off x="489769" y="256240"/>
            <a:ext cx="8373496" cy="809625"/>
          </a:xfrm>
          <a:solidFill>
            <a:schemeClr val="bg1">
              <a:alpha val="0"/>
            </a:schemeClr>
          </a:solidFill>
        </p:spPr>
        <p:txBody>
          <a:bodyPr>
            <a:normAutofit fontScale="90000"/>
          </a:bodyPr>
          <a:lstStyle/>
          <a:p>
            <a:r>
              <a:rPr lang="ru-RU" altLang="ru-RU" dirty="0">
                <a:latin typeface="Arial" panose="020B0604020202020204" pitchFamily="34" charset="0"/>
                <a:ea typeface="+mn-ea"/>
                <a:cs typeface="+mn-cs"/>
              </a:rPr>
              <a:t>ПРИОРИТЕТНЫЙ ПРОЕКТ «БЕЗОПАСНЫЕ И КАЧЕСТВЕННЫЕ ДОРОГИ</a:t>
            </a:r>
            <a:r>
              <a:rPr lang="ru-RU" altLang="ru-RU" sz="1714" dirty="0">
                <a:solidFill>
                  <a:schemeClr val="accent2"/>
                </a:solidFill>
                <a:latin typeface="PT Serif"/>
                <a:cs typeface="Arial" panose="020B0604020202020204" pitchFamily="34" charset="0"/>
              </a:rPr>
              <a:t>» </a:t>
            </a:r>
            <a:r>
              <a:rPr lang="en-US" altLang="ru-RU" sz="1714" dirty="0">
                <a:solidFill>
                  <a:schemeClr val="accent2"/>
                </a:solidFill>
                <a:latin typeface="PT Serif"/>
                <a:cs typeface="Arial" panose="020B0604020202020204" pitchFamily="34" charset="0"/>
              </a:rPr>
              <a:t/>
            </a:r>
            <a:br>
              <a:rPr lang="en-US" altLang="ru-RU" sz="1714" dirty="0">
                <a:solidFill>
                  <a:schemeClr val="accent2"/>
                </a:solidFill>
                <a:latin typeface="PT Serif"/>
                <a:cs typeface="Arial" panose="020B0604020202020204" pitchFamily="34" charset="0"/>
              </a:rPr>
            </a:br>
            <a:endParaRPr lang="ru-RU" altLang="ru-RU" sz="1714" dirty="0">
              <a:solidFill>
                <a:schemeClr val="accent2"/>
              </a:solidFill>
              <a:latin typeface="PT Serif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51900" y="1941370"/>
            <a:ext cx="1000125" cy="40011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1000" dirty="0" err="1">
                <a:solidFill>
                  <a:srgbClr val="7030A0"/>
                </a:solidFill>
                <a:ea typeface="+mj-ea"/>
                <a:cs typeface="Arial" panose="020B0604020202020204" pitchFamily="34" charset="0"/>
              </a:rPr>
              <a:t>Добрянский</a:t>
            </a:r>
            <a:r>
              <a:rPr lang="ru-RU" sz="1000" dirty="0">
                <a:solidFill>
                  <a:srgbClr val="7030A0"/>
                </a:solidFill>
                <a:ea typeface="+mj-ea"/>
                <a:cs typeface="Arial" panose="020B0604020202020204" pitchFamily="34" charset="0"/>
              </a:rPr>
              <a:t> </a:t>
            </a:r>
          </a:p>
          <a:p>
            <a:pPr algn="ctr">
              <a:defRPr/>
            </a:pPr>
            <a:r>
              <a:rPr lang="ru-RU" sz="1000" dirty="0">
                <a:solidFill>
                  <a:srgbClr val="7030A0"/>
                </a:solidFill>
                <a:ea typeface="+mj-ea"/>
                <a:cs typeface="Arial" panose="020B0604020202020204" pitchFamily="34" charset="0"/>
              </a:rPr>
              <a:t>район</a:t>
            </a:r>
          </a:p>
        </p:txBody>
      </p:sp>
      <p:sp>
        <p:nvSpPr>
          <p:cNvPr id="3" name="Овал 2"/>
          <p:cNvSpPr/>
          <p:nvPr/>
        </p:nvSpPr>
        <p:spPr>
          <a:xfrm>
            <a:off x="1157073" y="1378346"/>
            <a:ext cx="3008879" cy="2571750"/>
          </a:xfrm>
          <a:prstGeom prst="ellipse">
            <a:avLst/>
          </a:prstGeom>
          <a:gradFill>
            <a:gsLst>
              <a:gs pos="100000">
                <a:schemeClr val="accent5">
                  <a:tint val="50000"/>
                  <a:satMod val="300000"/>
                  <a:alpha val="10000"/>
                </a:schemeClr>
              </a:gs>
              <a:gs pos="100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  <a:ln>
            <a:solidFill>
              <a:srgbClr val="FF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189035" y="2276368"/>
            <a:ext cx="1080917" cy="40011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1000" dirty="0" err="1">
                <a:solidFill>
                  <a:srgbClr val="7030A0"/>
                </a:solidFill>
                <a:ea typeface="+mj-ea"/>
                <a:cs typeface="Arial" panose="020B0604020202020204" pitchFamily="34" charset="0"/>
              </a:rPr>
              <a:t>Краснокамский</a:t>
            </a:r>
            <a:endParaRPr lang="ru-RU" sz="1000" dirty="0">
              <a:solidFill>
                <a:srgbClr val="7030A0"/>
              </a:solidFill>
              <a:ea typeface="+mj-ea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ru-RU" sz="1000" dirty="0">
                <a:solidFill>
                  <a:srgbClr val="7030A0"/>
                </a:solidFill>
                <a:ea typeface="+mj-ea"/>
                <a:cs typeface="Arial" panose="020B0604020202020204" pitchFamily="34" charset="0"/>
              </a:rPr>
              <a:t>район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978011" y="3462553"/>
            <a:ext cx="1080917" cy="40011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1000" dirty="0">
                <a:solidFill>
                  <a:srgbClr val="7030A0"/>
                </a:solidFill>
                <a:ea typeface="+mj-ea"/>
                <a:cs typeface="Arial" panose="020B0604020202020204" pitchFamily="34" charset="0"/>
              </a:rPr>
              <a:t>Пермский</a:t>
            </a:r>
          </a:p>
          <a:p>
            <a:pPr algn="ctr">
              <a:defRPr/>
            </a:pPr>
            <a:r>
              <a:rPr lang="ru-RU" sz="1000" dirty="0">
                <a:solidFill>
                  <a:srgbClr val="7030A0"/>
                </a:solidFill>
                <a:ea typeface="+mj-ea"/>
                <a:cs typeface="Arial" panose="020B0604020202020204" pitchFamily="34" charset="0"/>
              </a:rPr>
              <a:t>район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979712" y="2988959"/>
            <a:ext cx="1079216" cy="246221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1000" b="1" dirty="0">
                <a:solidFill>
                  <a:srgbClr val="7030A0"/>
                </a:solidFill>
                <a:ea typeface="+mj-ea"/>
                <a:cs typeface="Arial" panose="020B0604020202020204" pitchFamily="34" charset="0"/>
              </a:rPr>
              <a:t>ПЕРМЬ</a:t>
            </a:r>
          </a:p>
        </p:txBody>
      </p:sp>
      <p:sp>
        <p:nvSpPr>
          <p:cNvPr id="13321" name="TextBox 18"/>
          <p:cNvSpPr txBox="1">
            <a:spLocks noChangeArrowheads="1"/>
          </p:cNvSpPr>
          <p:nvPr/>
        </p:nvSpPr>
        <p:spPr bwMode="auto">
          <a:xfrm>
            <a:off x="5131051" y="1030320"/>
            <a:ext cx="3732214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ru-RU" altLang="ru-RU" sz="1400" b="1" i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Пермская агломерация: </a:t>
            </a:r>
          </a:p>
          <a:p>
            <a:pPr algn="ctr">
              <a:defRPr/>
            </a:pPr>
            <a:r>
              <a:rPr lang="ru-RU" altLang="ru-RU" sz="1400" b="1" i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протяженность дорог  -1621 км</a:t>
            </a:r>
          </a:p>
          <a:p>
            <a:pPr algn="just">
              <a:defRPr/>
            </a:pPr>
            <a:endParaRPr lang="ru-RU" altLang="ru-RU" sz="1400" b="1" dirty="0">
              <a:solidFill>
                <a:srgbClr val="26262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53076" indent="-153076" algn="just">
              <a:buFont typeface="Wingdings" panose="05000000000000000000" pitchFamily="2" charset="2"/>
              <a:buChar char="ü"/>
              <a:defRPr/>
            </a:pPr>
            <a:r>
              <a:rPr lang="ru-RU" altLang="ru-RU" sz="1400" b="1" dirty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 Пермь – </a:t>
            </a:r>
            <a:r>
              <a:rPr lang="ru-RU" altLang="ru-RU" sz="1400" dirty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661 км</a:t>
            </a:r>
          </a:p>
          <a:p>
            <a:pPr algn="just">
              <a:defRPr/>
            </a:pPr>
            <a:endParaRPr lang="en-US" altLang="ru-RU" sz="1400" dirty="0">
              <a:solidFill>
                <a:srgbClr val="26262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46273" indent="-146273" algn="just">
              <a:buFont typeface="Wingdings" panose="05000000000000000000" pitchFamily="2" charset="2"/>
              <a:buChar char="ü"/>
              <a:defRPr/>
            </a:pPr>
            <a:r>
              <a:rPr lang="ru-RU" altLang="ru-RU" sz="1400" b="1" dirty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Пермский МР - </a:t>
            </a:r>
            <a:r>
              <a:rPr lang="ru-RU" altLang="ru-RU" sz="1400" dirty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222 км</a:t>
            </a:r>
          </a:p>
          <a:p>
            <a:pPr marL="146273" indent="-146273" algn="just">
              <a:defRPr/>
            </a:pPr>
            <a:endParaRPr lang="en-US" altLang="ru-RU" sz="1400" dirty="0">
              <a:solidFill>
                <a:srgbClr val="26262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46273" indent="-146273" algn="just">
              <a:buFont typeface="Wingdings" panose="05000000000000000000" pitchFamily="2" charset="2"/>
              <a:buChar char="ü"/>
              <a:defRPr/>
            </a:pPr>
            <a:r>
              <a:rPr lang="ru-RU" altLang="ru-RU" sz="1400" b="1" dirty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Краснокамский ГО -  </a:t>
            </a:r>
            <a:r>
              <a:rPr lang="ru-RU" altLang="ru-RU" sz="1400" dirty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143 км</a:t>
            </a:r>
          </a:p>
          <a:p>
            <a:pPr marL="146273" indent="-146273" algn="just">
              <a:defRPr/>
            </a:pPr>
            <a:endParaRPr lang="en-US" altLang="ru-RU" sz="1400" dirty="0">
              <a:solidFill>
                <a:srgbClr val="26262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46273" indent="-146273" algn="just">
              <a:buFont typeface="Wingdings" panose="05000000000000000000" pitchFamily="2" charset="2"/>
              <a:buChar char="ü"/>
              <a:defRPr/>
            </a:pPr>
            <a:r>
              <a:rPr lang="ru-RU" altLang="ru-RU" sz="1400" b="1" dirty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Добрянский МР - </a:t>
            </a:r>
            <a:r>
              <a:rPr lang="ru-RU" altLang="ru-RU" sz="1400" dirty="0">
                <a:latin typeface="Arial" panose="020B0604020202020204" pitchFamily="34" charset="0"/>
                <a:cs typeface="Arial" panose="020B0604020202020204" pitchFamily="34" charset="0"/>
              </a:rPr>
              <a:t>167 км</a:t>
            </a:r>
          </a:p>
          <a:p>
            <a:pPr algn="just">
              <a:defRPr/>
            </a:pPr>
            <a:endParaRPr lang="ru-RU" alt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Arial" panose="020B0604020202020204" pitchFamily="34" charset="0"/>
              <a:buNone/>
              <a:defRPr/>
            </a:pPr>
            <a:r>
              <a:rPr lang="ru-RU" alt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Численность населения Пермской городской агломерации – 1200,0 тыс. чел</a:t>
            </a:r>
            <a:r>
              <a:rPr lang="ru-RU" altLang="ru-RU" sz="1400" dirty="0">
                <a:cs typeface="Times New Roman" panose="02020603050405020304" pitchFamily="18" charset="0"/>
              </a:rPr>
              <a:t>. </a:t>
            </a:r>
            <a:r>
              <a:rPr lang="ru-RU" altLang="ru-RU" sz="1400" dirty="0">
                <a:latin typeface="Arial" panose="020B0604020202020204" pitchFamily="34" charset="0"/>
                <a:cs typeface="Arial" panose="020B0604020202020204" pitchFamily="34" charset="0"/>
              </a:rPr>
              <a:t>(47 % от численности населения края)</a:t>
            </a:r>
            <a:endParaRPr lang="ru-RU" altLang="ru-RU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11866" y="1787235"/>
            <a:ext cx="1080918" cy="153888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400" dirty="0">
                <a:solidFill>
                  <a:schemeClr val="bg1">
                    <a:lumMod val="65000"/>
                  </a:schemeClr>
                </a:solidFill>
                <a:ea typeface="+mj-ea"/>
                <a:cs typeface="Arial" panose="020B0604020202020204" pitchFamily="34" charset="0"/>
              </a:rPr>
              <a:t>Добрянка</a:t>
            </a:r>
          </a:p>
        </p:txBody>
      </p:sp>
      <p:sp>
        <p:nvSpPr>
          <p:cNvPr id="13323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16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57028" indent="-214307">
              <a:spcBef>
                <a:spcPct val="20000"/>
              </a:spcBef>
              <a:buFont typeface="Arial" panose="020B0604020202020204" pitchFamily="34" charset="0"/>
              <a:buChar char="–"/>
              <a:defRPr sz="2786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27" indent="-170935">
              <a:spcBef>
                <a:spcPct val="20000"/>
              </a:spcBef>
              <a:buFont typeface="Arial" panose="020B0604020202020204" pitchFamily="34" charset="0"/>
              <a:buChar char="•"/>
              <a:defRPr sz="2357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199948" indent="-170935">
              <a:spcBef>
                <a:spcPct val="20000"/>
              </a:spcBef>
              <a:buFont typeface="Arial" panose="020B0604020202020204" pitchFamily="34" charset="0"/>
              <a:buChar char="–"/>
              <a:defRPr sz="1982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2669" indent="-170935">
              <a:spcBef>
                <a:spcPct val="20000"/>
              </a:spcBef>
              <a:buFont typeface="Arial" panose="020B0604020202020204" pitchFamily="34" charset="0"/>
              <a:buChar char="»"/>
              <a:defRPr sz="1982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1787591" indent="-17093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982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032513" indent="-17093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982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277435" indent="-17093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982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2522357" indent="-17093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982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fld id="{3598A7CF-8AD7-43FE-BCB9-AAF118AD4201}" type="slidenum">
              <a:rPr lang="ru-RU" altLang="ru-RU" sz="1179">
                <a:solidFill>
                  <a:srgbClr val="898989"/>
                </a:solidFill>
                <a:latin typeface="Times New Roman" panose="02020603050405020304" pitchFamily="18" charset="0"/>
              </a:rPr>
              <a:pPr>
                <a:spcBef>
                  <a:spcPct val="0"/>
                </a:spcBef>
                <a:buFont typeface="Arial" panose="020B0604020202020204" pitchFamily="34" charset="0"/>
                <a:buNone/>
              </a:pPr>
              <a:t>6</a:t>
            </a:fld>
            <a:endParaRPr lang="ru-RU" altLang="ru-RU" sz="1179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90228659"/>
              </p:ext>
            </p:extLst>
          </p:nvPr>
        </p:nvGraphicFramePr>
        <p:xfrm>
          <a:off x="541735" y="4303259"/>
          <a:ext cx="8159388" cy="1806062"/>
        </p:xfrm>
        <a:graphic>
          <a:graphicData uri="http://schemas.openxmlformats.org/drawingml/2006/table">
            <a:tbl>
              <a:tblPr/>
              <a:tblGrid>
                <a:gridCol w="3558383"/>
                <a:gridCol w="920201"/>
                <a:gridCol w="920201"/>
                <a:gridCol w="920201"/>
                <a:gridCol w="920201"/>
                <a:gridCol w="920201"/>
              </a:tblGrid>
              <a:tr h="270074"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04" marR="5104" marT="5103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2017 год</a:t>
                      </a:r>
                    </a:p>
                  </a:txBody>
                  <a:tcPr marL="5104" marR="5104" marT="51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2018 год</a:t>
                      </a:r>
                    </a:p>
                  </a:txBody>
                  <a:tcPr marL="5104" marR="5104" marT="51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170683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2019 год</a:t>
                      </a:r>
                    </a:p>
                  </a:txBody>
                  <a:tcPr marL="5104" marR="5104" marT="51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2020 год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04" marR="5104" marT="51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2021 год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04" marR="5104" marT="51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617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Отремонтировано,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км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04" marR="5104" marT="51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142 </a:t>
                      </a:r>
                    </a:p>
                  </a:txBody>
                  <a:tcPr marL="5104" marR="5104" marT="51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150 </a:t>
                      </a:r>
                    </a:p>
                  </a:txBody>
                  <a:tcPr marL="5104" marR="5104" marT="51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400" b="0" i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определится перечнем</a:t>
                      </a:r>
                      <a:endParaRPr lang="ru-RU" sz="1400" b="0" i="1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04" marR="5104" marT="51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ru-RU" sz="2400" b="1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7" marR="9527" marT="95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ru-RU" sz="2400" b="1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7" marR="9527" marT="952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617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Финансирование, млрд. рублей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04" marR="5104" marT="51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2,15</a:t>
                      </a:r>
                      <a:endParaRPr lang="ru-RU" sz="1400" b="1" i="0" u="none" strike="noStrike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04" marR="5104" marT="51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2,02</a:t>
                      </a:r>
                      <a:endParaRPr lang="ru-RU" sz="1400" b="1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04" marR="5104" marT="51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2,0</a:t>
                      </a:r>
                      <a:endParaRPr lang="ru-RU" sz="1400" b="1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04" marR="5104" marT="51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2,0</a:t>
                      </a:r>
                      <a:endParaRPr lang="ru-RU" sz="1400" b="1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04" marR="5104" marT="51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2,0</a:t>
                      </a:r>
                      <a:endParaRPr lang="ru-RU" sz="1400" b="1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04" marR="5104" marT="51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2381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Доля автомобильных дорог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в нормативном состоянии, 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04" marR="5104" marT="51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56</a:t>
                      </a:r>
                      <a:r>
                        <a:rPr lang="ru-RU" sz="1400" b="1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 %.</a:t>
                      </a:r>
                    </a:p>
                  </a:txBody>
                  <a:tcPr marL="5104" marR="5104" marT="51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59,3</a:t>
                      </a:r>
                      <a:r>
                        <a:rPr lang="ru-RU" sz="14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  <a:r>
                        <a:rPr lang="ru-RU" sz="14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  <a:endParaRPr lang="ru-RU" sz="1400" b="1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04" marR="5104" marT="51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67%</a:t>
                      </a:r>
                      <a:endParaRPr lang="ru-RU" sz="1400" b="1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04" marR="5104" marT="51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  <a:endParaRPr lang="ru-RU" sz="1400" b="1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04" marR="5104" marT="51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74%</a:t>
                      </a:r>
                      <a:endParaRPr lang="ru-RU" sz="1400" b="1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04" marR="5104" marT="51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2381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Ликвидировано  очагов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аварийности к уровню 2017 года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04" marR="5104" marT="51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400" b="1" i="0" u="none" strike="noStrike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04" marR="5104" marT="51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-7%</a:t>
                      </a:r>
                      <a:endParaRPr lang="ru-RU" sz="1400" b="1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04" marR="5104" marT="51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-14%</a:t>
                      </a:r>
                      <a:endParaRPr lang="ru-RU" sz="1400" b="1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04" marR="5104" marT="51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-21%</a:t>
                      </a:r>
                      <a:endParaRPr lang="ru-RU" sz="1400" b="1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04" marR="5104" marT="51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-28%</a:t>
                      </a:r>
                      <a:endParaRPr lang="ru-RU" sz="1400" b="1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04" marR="5104" marT="51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13368" name="Picture 7" descr="119184377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951" y="186191"/>
            <a:ext cx="444784" cy="711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85" name="TextBox 3"/>
          <p:cNvSpPr txBox="1">
            <a:spLocks noChangeArrowheads="1"/>
          </p:cNvSpPr>
          <p:nvPr/>
        </p:nvSpPr>
        <p:spPr bwMode="auto">
          <a:xfrm>
            <a:off x="542585" y="5761775"/>
            <a:ext cx="707741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62403517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0352" y="404664"/>
            <a:ext cx="8229600" cy="562074"/>
          </a:xfrm>
        </p:spPr>
        <p:txBody>
          <a:bodyPr/>
          <a:lstStyle/>
          <a:p>
            <a:pPr algn="l"/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ea typeface="+mn-ea"/>
                <a:cs typeface="+mn-cs"/>
              </a:rPr>
              <a:t>Объем финансирования проекта «Муниципальные дороги» </a:t>
            </a:r>
            <a:b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ea typeface="+mn-ea"/>
                <a:cs typeface="+mn-cs"/>
              </a:rPr>
            </a:br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ea typeface="+mn-ea"/>
                <a:cs typeface="+mn-cs"/>
              </a:rPr>
              <a:t>на 2019 – 2021 </a:t>
            </a:r>
            <a:r>
              <a:rPr lang="ru-RU" sz="2000" b="1" dirty="0" err="1" smtClean="0">
                <a:solidFill>
                  <a:srgbClr val="C00000"/>
                </a:solidFill>
                <a:latin typeface="Arial" panose="020B0604020202020204" pitchFamily="34" charset="0"/>
                <a:ea typeface="+mn-ea"/>
                <a:cs typeface="+mn-cs"/>
              </a:rPr>
              <a:t>г.г</a:t>
            </a:r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ea typeface="+mn-ea"/>
                <a:cs typeface="+mn-cs"/>
              </a:rPr>
              <a:t>. </a:t>
            </a:r>
            <a:endParaRPr lang="en-US" sz="2000" b="1" dirty="0">
              <a:solidFill>
                <a:srgbClr val="C0000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5E166-F1EC-428A-882A-ECFBF827A755}" type="slidenum">
              <a:rPr lang="en-US" altLang="ru-RU" smtClean="0"/>
              <a:pPr/>
              <a:t>7</a:t>
            </a:fld>
            <a:endParaRPr lang="en-US" altLang="ru-RU"/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797624041"/>
              </p:ext>
            </p:extLst>
          </p:nvPr>
        </p:nvGraphicFramePr>
        <p:xfrm>
          <a:off x="-2722" y="-315416"/>
          <a:ext cx="8424936" cy="5633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274638"/>
            <a:ext cx="353941" cy="611769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835696" y="1844824"/>
            <a:ext cx="1656184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4,247</a:t>
            </a:r>
            <a:endParaRPr lang="ru-RU" b="1" dirty="0"/>
          </a:p>
        </p:txBody>
      </p:sp>
      <p:sp>
        <p:nvSpPr>
          <p:cNvPr id="11" name="Левая фигурная скобка 10"/>
          <p:cNvSpPr/>
          <p:nvPr/>
        </p:nvSpPr>
        <p:spPr>
          <a:xfrm>
            <a:off x="4497140" y="1700808"/>
            <a:ext cx="216024" cy="1224136"/>
          </a:xfrm>
          <a:prstGeom prst="leftBrace">
            <a:avLst/>
          </a:prstGeom>
          <a:ln w="22225"/>
          <a:scene3d>
            <a:camera prst="orthographicFront">
              <a:rot lat="0" lon="0" rev="162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12" name="Левая фигурная скобка 11"/>
          <p:cNvSpPr/>
          <p:nvPr/>
        </p:nvSpPr>
        <p:spPr>
          <a:xfrm>
            <a:off x="6553200" y="1988840"/>
            <a:ext cx="216024" cy="1224136"/>
          </a:xfrm>
          <a:prstGeom prst="leftBrace">
            <a:avLst/>
          </a:prstGeom>
          <a:ln w="22225"/>
          <a:scene3d>
            <a:camera prst="orthographicFront">
              <a:rot lat="0" lon="0" rev="162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833120" y="2077694"/>
            <a:ext cx="1656184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4,170</a:t>
            </a:r>
            <a:endParaRPr lang="ru-RU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777060" y="1700808"/>
            <a:ext cx="1656184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4,673</a:t>
            </a:r>
            <a:endParaRPr lang="ru-RU" b="1" dirty="0"/>
          </a:p>
        </p:txBody>
      </p:sp>
      <p:graphicFrame>
        <p:nvGraphicFramePr>
          <p:cNvPr id="15" name="Диаграмма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821474316"/>
              </p:ext>
            </p:extLst>
          </p:nvPr>
        </p:nvGraphicFramePr>
        <p:xfrm>
          <a:off x="111332" y="1607277"/>
          <a:ext cx="8925163" cy="4908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1782633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727731" y="6407232"/>
            <a:ext cx="308765" cy="273844"/>
          </a:xfrm>
        </p:spPr>
        <p:txBody>
          <a:bodyPr/>
          <a:lstStyle/>
          <a:p>
            <a:pPr>
              <a:defRPr/>
            </a:pPr>
            <a:fld id="{2A999284-D579-4169-B7B0-5466BC4B53E5}" type="slidenum">
              <a:rPr lang="en-US" alt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</a:t>
            </a:fld>
            <a:endParaRPr lang="en-US" alt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8" name="Group 9"/>
          <p:cNvGrpSpPr/>
          <p:nvPr/>
        </p:nvGrpSpPr>
        <p:grpSpPr>
          <a:xfrm>
            <a:off x="395536" y="188640"/>
            <a:ext cx="8640960" cy="458828"/>
            <a:chOff x="270302" y="70026"/>
            <a:chExt cx="11933273" cy="611770"/>
          </a:xfrm>
        </p:grpSpPr>
        <p:sp>
          <p:nvSpPr>
            <p:cNvPr id="9" name="TextBox 8"/>
            <p:cNvSpPr txBox="1"/>
            <p:nvPr/>
          </p:nvSpPr>
          <p:spPr>
            <a:xfrm>
              <a:off x="910373" y="70026"/>
              <a:ext cx="11293202" cy="553997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r>
                <a:rPr lang="ru-RU" sz="2100" b="1" dirty="0" smtClean="0">
                  <a:solidFill>
                    <a:srgbClr val="C00000"/>
                  </a:solidFill>
                </a:rPr>
                <a:t>Планы на 2019 год</a:t>
              </a:r>
              <a:endParaRPr lang="en-US" sz="2100" b="1" dirty="0">
                <a:solidFill>
                  <a:srgbClr val="C00000"/>
                </a:solidFill>
              </a:endParaRPr>
            </a:p>
          </p:txBody>
        </p:sp>
        <p:pic>
          <p:nvPicPr>
            <p:cNvPr id="10" name="Picture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70302" y="70026"/>
              <a:ext cx="471922" cy="611770"/>
            </a:xfrm>
            <a:prstGeom prst="rect">
              <a:avLst/>
            </a:prstGeom>
          </p:spPr>
        </p:pic>
      </p:grpSp>
      <p:sp>
        <p:nvSpPr>
          <p:cNvPr id="11" name="TextBox 10"/>
          <p:cNvSpPr txBox="1"/>
          <p:nvPr/>
        </p:nvSpPr>
        <p:spPr>
          <a:xfrm>
            <a:off x="107504" y="6151307"/>
            <a:ext cx="8620226" cy="584775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algn="ctr"/>
            <a:r>
              <a:rPr lang="ru-RU" sz="1600" b="1" dirty="0" smtClean="0"/>
              <a:t>От муниципальных образований поступили предложения по 261 объекту общей протяженностью 372,5 км на сумму 3,2 млрд. руб.</a:t>
            </a:r>
            <a:endParaRPr lang="en-US" sz="1600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43813049"/>
              </p:ext>
            </p:extLst>
          </p:nvPr>
        </p:nvGraphicFramePr>
        <p:xfrm>
          <a:off x="107508" y="739211"/>
          <a:ext cx="8928991" cy="541210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4194"/>
                <a:gridCol w="1087295"/>
                <a:gridCol w="626017"/>
                <a:gridCol w="662846"/>
                <a:gridCol w="726028"/>
                <a:gridCol w="1008112"/>
                <a:gridCol w="360040"/>
                <a:gridCol w="1080120"/>
                <a:gridCol w="576064"/>
                <a:gridCol w="720080"/>
                <a:gridCol w="720080"/>
                <a:gridCol w="1008115"/>
              </a:tblGrid>
              <a:tr h="5838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</a:rPr>
                        <a:t>№ п/п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 smtClean="0">
                          <a:effectLst/>
                        </a:rPr>
                        <a:t>МО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</a:rPr>
                        <a:t>Кол-во объектов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</a:rPr>
                        <a:t>Мощность</a:t>
                      </a:r>
                      <a:br>
                        <a:rPr lang="ru-RU" sz="800" b="1" u="none" strike="noStrike" dirty="0">
                          <a:effectLst/>
                        </a:rPr>
                      </a:br>
                      <a:r>
                        <a:rPr lang="ru-RU" sz="800" b="1" u="none" strike="noStrike" dirty="0">
                          <a:effectLst/>
                        </a:rPr>
                        <a:t>объектов, км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 smtClean="0">
                          <a:effectLst/>
                        </a:rPr>
                        <a:t>Предложения</a:t>
                      </a:r>
                      <a:r>
                        <a:rPr lang="ru-RU" sz="800" b="1" u="none" strike="noStrike" baseline="0" dirty="0" smtClean="0">
                          <a:effectLst/>
                        </a:rPr>
                        <a:t> МО</a:t>
                      </a:r>
                      <a:r>
                        <a:rPr lang="ru-RU" sz="800" b="1" u="none" strike="noStrike" dirty="0" smtClean="0">
                          <a:effectLst/>
                        </a:rPr>
                        <a:t>, </a:t>
                      </a:r>
                      <a:r>
                        <a:rPr lang="ru-RU" sz="800" b="1" u="none" strike="noStrike" dirty="0">
                          <a:effectLst/>
                        </a:rPr>
                        <a:t>млн. руб.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</a:rPr>
                        <a:t>Предусмотрено </a:t>
                      </a:r>
                      <a:r>
                        <a:rPr lang="ru-RU" sz="800" b="1" u="none" strike="noStrike" dirty="0" smtClean="0">
                          <a:effectLst/>
                        </a:rPr>
                        <a:t>ПППК </a:t>
                      </a:r>
                      <a:r>
                        <a:rPr lang="ru-RU" sz="800" b="1" u="none" strike="noStrike" dirty="0">
                          <a:effectLst/>
                        </a:rPr>
                        <a:t>348-п, 349-п, бонус за объединение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>
                          <a:effectLst/>
                        </a:rPr>
                        <a:t>№ п/п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 smtClean="0">
                          <a:effectLst/>
                        </a:rPr>
                        <a:t>МО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</a:rPr>
                        <a:t>Кол-во объектов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</a:rPr>
                        <a:t>Мощность</a:t>
                      </a:r>
                      <a:br>
                        <a:rPr lang="ru-RU" sz="800" b="1" u="none" strike="noStrike" dirty="0">
                          <a:effectLst/>
                        </a:rPr>
                      </a:br>
                      <a:r>
                        <a:rPr lang="ru-RU" sz="800" b="1" u="none" strike="noStrike" dirty="0">
                          <a:effectLst/>
                        </a:rPr>
                        <a:t>объектов, км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 smtClean="0">
                          <a:effectLst/>
                        </a:rPr>
                        <a:t>Предложения МО, </a:t>
                      </a:r>
                      <a:r>
                        <a:rPr lang="ru-RU" sz="800" b="1" u="none" strike="noStrike" dirty="0">
                          <a:effectLst/>
                        </a:rPr>
                        <a:t>млн. руб.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 smtClean="0">
                          <a:effectLst/>
                        </a:rPr>
                        <a:t>Предусмотрено ПППК 348-п, 349-п, бонус за объединение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</a:tr>
              <a:tr h="2099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город</a:t>
                      </a:r>
                      <a:r>
                        <a:rPr lang="ru-RU" sz="900" u="none" strike="noStrike" dirty="0">
                          <a:effectLst/>
                        </a:rPr>
                        <a:t> Березники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17,952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461,823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151,19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Куединский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7,000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26,49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26,49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</a:tr>
              <a:tr h="2099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город Гремячинск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6,435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18,00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18,00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Кунгурский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32,576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145,51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49,28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</a:tr>
              <a:tr h="2099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город Горнозаводск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0,700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36,22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36,58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Красновишерский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11,420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19,51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20,59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</a:tr>
              <a:tr h="2099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город </a:t>
                      </a:r>
                      <a:r>
                        <a:rPr lang="ru-RU" sz="900" u="none" strike="noStrike" dirty="0" err="1">
                          <a:effectLst/>
                        </a:rPr>
                        <a:t>Губаха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1,552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7,90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18,96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Нытвенский МР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20,405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213,24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33,79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</a:tr>
              <a:tr h="2099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ЗАТО Звёздный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0,620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4,49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4,49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Октябрьский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13,722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30,05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30,05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</a:tr>
              <a:tr h="2099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город Кизел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3,730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26,09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26,09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Осинский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4,307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13,42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26,11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</a:tr>
              <a:tr h="2099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город Краснокамск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1,393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47,20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40,60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Ординский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7,517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16,30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14,65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</a:tr>
              <a:tr h="2099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город Кунгур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1,310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45,10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29,56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Очёрский 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2,670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21,47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21,47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</a:tr>
              <a:tr h="2099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город Лысьва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11,968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197,72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44,72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Пермский 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10,000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82,64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79,55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</a:tr>
              <a:tr h="2099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город Оханск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11,068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30,90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30,90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Сивинский 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3,754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18,45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18,45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</a:tr>
              <a:tr h="2099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город Пермь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</a:rPr>
                        <a:t>16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</a:rPr>
                        <a:t>3,424</a:t>
                      </a:r>
                      <a:r>
                        <a:rPr lang="ru-RU" sz="900" u="none" strike="noStrike" dirty="0">
                          <a:effectLst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</a:rPr>
                        <a:t>1014,58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Суксунский 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5,716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23,09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23,09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</a:tr>
              <a:tr h="2099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город Соликамск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20,640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366,35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96,00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 err="1">
                          <a:effectLst/>
                        </a:rPr>
                        <a:t>Уинский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9,343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6,77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12,40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</a:tr>
              <a:tr h="2099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город Чайковский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14,045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88,61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88,61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Частинский 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8,160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8,34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14,46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</a:tr>
              <a:tr h="2099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Александровский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8,138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39,90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19,81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Чердынский 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3,374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30,34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30,34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</a:tr>
              <a:tr h="2099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Бардымский 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1,550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25,78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26,42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Чернушинский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12,457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33,71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33,71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</a:tr>
              <a:tr h="2099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Березовский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18,74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18,74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Чусовской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5,219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116,82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45,25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</a:tr>
              <a:tr h="2099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Большесосновский 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8,100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16,10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14,49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город Кудымкар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5,611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15,54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15,54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</a:tr>
              <a:tr h="2099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Верещагинский 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7,853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31,78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32,08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Гайнский 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18,20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16,38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</a:tr>
              <a:tr h="2099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Добрянский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10,417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38,76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37,19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Косинский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5,159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12,10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12,10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</a:tr>
              <a:tr h="2099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Еловский 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11,523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1,52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12,58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Кочевский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7,012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18,83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14,50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</a:tr>
              <a:tr h="2099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Ильинский 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6,110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23,68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22,84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Кудымкарский 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22,664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32,06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32,06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</a:tr>
              <a:tr h="2099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Карагайский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4,800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31,50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24,44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Юрлинский 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5,877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17,04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17,04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</a:tr>
              <a:tr h="2099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Кишертский 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11,977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17,94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17,08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Юсьвинский 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7,101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22,23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22,23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08" marR="5108" marT="5108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10439125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604449" y="6407232"/>
            <a:ext cx="432048" cy="273844"/>
          </a:xfrm>
        </p:spPr>
        <p:txBody>
          <a:bodyPr/>
          <a:lstStyle/>
          <a:p>
            <a:pPr>
              <a:defRPr/>
            </a:pPr>
            <a:fld id="{2A999284-D579-4169-B7B0-5466BC4B53E5}" type="slidenum">
              <a:rPr lang="en-US" alt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</a:t>
            </a:fld>
            <a:endParaRPr lang="en-US" alt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8" name="Group 9"/>
          <p:cNvGrpSpPr/>
          <p:nvPr/>
        </p:nvGrpSpPr>
        <p:grpSpPr>
          <a:xfrm>
            <a:off x="395536" y="188640"/>
            <a:ext cx="8640960" cy="458828"/>
            <a:chOff x="270302" y="70026"/>
            <a:chExt cx="11933273" cy="611770"/>
          </a:xfrm>
        </p:grpSpPr>
        <p:sp>
          <p:nvSpPr>
            <p:cNvPr id="9" name="TextBox 8"/>
            <p:cNvSpPr txBox="1"/>
            <p:nvPr/>
          </p:nvSpPr>
          <p:spPr>
            <a:xfrm>
              <a:off x="910373" y="70026"/>
              <a:ext cx="11293202" cy="553997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r>
                <a:rPr lang="ru-RU" sz="2100" b="1" dirty="0" smtClean="0">
                  <a:solidFill>
                    <a:srgbClr val="C00000"/>
                  </a:solidFill>
                </a:rPr>
                <a:t>Планы на 2020 год</a:t>
              </a:r>
              <a:endParaRPr lang="en-US" sz="2100" b="1" dirty="0">
                <a:solidFill>
                  <a:srgbClr val="C00000"/>
                </a:solidFill>
              </a:endParaRPr>
            </a:p>
          </p:txBody>
        </p:sp>
        <p:pic>
          <p:nvPicPr>
            <p:cNvPr id="10" name="Picture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70302" y="70026"/>
              <a:ext cx="471922" cy="611770"/>
            </a:xfrm>
            <a:prstGeom prst="rect">
              <a:avLst/>
            </a:prstGeom>
          </p:spPr>
        </p:pic>
      </p:grpSp>
      <p:sp>
        <p:nvSpPr>
          <p:cNvPr id="11" name="TextBox 10"/>
          <p:cNvSpPr txBox="1"/>
          <p:nvPr/>
        </p:nvSpPr>
        <p:spPr>
          <a:xfrm>
            <a:off x="27620" y="6282544"/>
            <a:ext cx="8620226" cy="523220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algn="ctr"/>
            <a:r>
              <a:rPr lang="ru-RU" sz="1400" b="1" dirty="0" smtClean="0"/>
              <a:t>От муниципальных образований поступили предложения по 213 объектам общей протяженностью 365 км на сумму 3,7 млрд. руб.</a:t>
            </a:r>
            <a:endParaRPr lang="en-US" sz="1400" b="1" dirty="0">
              <a:solidFill>
                <a:srgbClr val="C0000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21560315"/>
              </p:ext>
            </p:extLst>
          </p:nvPr>
        </p:nvGraphicFramePr>
        <p:xfrm>
          <a:off x="112948" y="647462"/>
          <a:ext cx="8923548" cy="561599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2588"/>
                <a:gridCol w="1224136"/>
                <a:gridCol w="559522"/>
                <a:gridCol w="664614"/>
                <a:gridCol w="792088"/>
                <a:gridCol w="1081515"/>
                <a:gridCol w="286637"/>
                <a:gridCol w="1080120"/>
                <a:gridCol w="592473"/>
                <a:gridCol w="757349"/>
                <a:gridCol w="702469"/>
                <a:gridCol w="900037"/>
              </a:tblGrid>
              <a:tr h="41120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 dirty="0">
                          <a:effectLst/>
                        </a:rPr>
                        <a:t>№ п/п</a:t>
                      </a:r>
                      <a:endParaRPr lang="ru-RU" sz="8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 dirty="0">
                          <a:effectLst/>
                        </a:rPr>
                        <a:t>МО</a:t>
                      </a:r>
                      <a:endParaRPr lang="ru-RU" sz="8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 dirty="0">
                          <a:effectLst/>
                        </a:rPr>
                        <a:t>Кол-во объектов</a:t>
                      </a:r>
                      <a:endParaRPr lang="ru-RU" sz="8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 dirty="0">
                          <a:effectLst/>
                        </a:rPr>
                        <a:t>Мощность</a:t>
                      </a:r>
                      <a:br>
                        <a:rPr lang="ru-RU" sz="850" b="1" u="none" strike="noStrike" dirty="0">
                          <a:effectLst/>
                        </a:rPr>
                      </a:br>
                      <a:r>
                        <a:rPr lang="ru-RU" sz="850" b="1" u="none" strike="noStrike" dirty="0">
                          <a:effectLst/>
                        </a:rPr>
                        <a:t>объектов, км</a:t>
                      </a:r>
                      <a:endParaRPr lang="ru-RU" sz="8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 dirty="0">
                          <a:effectLst/>
                        </a:rPr>
                        <a:t>Предложения МО, млн. руб.</a:t>
                      </a:r>
                      <a:endParaRPr lang="ru-RU" sz="8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 dirty="0">
                          <a:effectLst/>
                        </a:rPr>
                        <a:t>Предусмотрено ПППК 348-п, </a:t>
                      </a:r>
                      <a:endParaRPr lang="ru-RU" sz="850" b="1" u="none" strike="noStrike" dirty="0" smtClean="0">
                        <a:effectLst/>
                      </a:endParaRPr>
                    </a:p>
                    <a:p>
                      <a:pPr algn="ctr" fontAlgn="ctr"/>
                      <a:r>
                        <a:rPr lang="ru-RU" sz="850" b="1" u="none" strike="noStrike" dirty="0" smtClean="0">
                          <a:effectLst/>
                        </a:rPr>
                        <a:t>349-п</a:t>
                      </a:r>
                      <a:r>
                        <a:rPr lang="ru-RU" sz="850" b="1" u="none" strike="noStrike" dirty="0">
                          <a:effectLst/>
                        </a:rPr>
                        <a:t>, бонус за объединение</a:t>
                      </a:r>
                      <a:endParaRPr lang="ru-RU" sz="8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 dirty="0">
                          <a:effectLst/>
                        </a:rPr>
                        <a:t>№ п/п</a:t>
                      </a:r>
                      <a:endParaRPr lang="ru-RU" sz="8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 dirty="0">
                          <a:effectLst/>
                        </a:rPr>
                        <a:t>МО</a:t>
                      </a:r>
                      <a:endParaRPr lang="ru-RU" sz="8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 dirty="0">
                          <a:effectLst/>
                        </a:rPr>
                        <a:t>Кол-во объектов</a:t>
                      </a:r>
                      <a:endParaRPr lang="ru-RU" sz="8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 dirty="0">
                          <a:effectLst/>
                        </a:rPr>
                        <a:t>Мощность</a:t>
                      </a:r>
                      <a:br>
                        <a:rPr lang="ru-RU" sz="850" b="1" u="none" strike="noStrike" dirty="0">
                          <a:effectLst/>
                        </a:rPr>
                      </a:br>
                      <a:r>
                        <a:rPr lang="ru-RU" sz="850" b="1" u="none" strike="noStrike" dirty="0">
                          <a:effectLst/>
                        </a:rPr>
                        <a:t>объектов, км</a:t>
                      </a:r>
                      <a:endParaRPr lang="ru-RU" sz="8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 dirty="0">
                          <a:effectLst/>
                        </a:rPr>
                        <a:t>Предложения МО, млн. руб.</a:t>
                      </a:r>
                      <a:endParaRPr lang="ru-RU" sz="8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 dirty="0">
                          <a:effectLst/>
                        </a:rPr>
                        <a:t>Предусмотрено ПППК 348-п, 349-п, бонус за объединение</a:t>
                      </a:r>
                      <a:endParaRPr lang="ru-RU" sz="8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</a:tr>
              <a:tr h="2214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город Березники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18,114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</a:rPr>
                        <a:t>288,9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160,98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 err="1">
                          <a:effectLst/>
                        </a:rPr>
                        <a:t>Куединский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10,500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24,20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32,79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</a:tr>
              <a:tr h="2214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город Гремячинск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4,650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22,28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22,28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Кунгурский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13,926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61,01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61,01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</a:tr>
              <a:tr h="2214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город Горнозаводск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 </a:t>
                      </a:r>
                      <a:r>
                        <a:rPr lang="ru-RU" sz="900" u="none" strike="noStrike" dirty="0" smtClean="0">
                          <a:effectLst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</a:rPr>
                        <a:t>0,410</a:t>
                      </a:r>
                      <a:r>
                        <a:rPr lang="ru-RU" sz="900" u="none" strike="noStrike" dirty="0">
                          <a:effectLst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</a:rPr>
                        <a:t>21,45</a:t>
                      </a:r>
                      <a:r>
                        <a:rPr lang="ru-RU" sz="900" u="none" strike="noStrike" dirty="0">
                          <a:effectLst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45,28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Красновишерский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25,830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24,15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25,49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</a:tr>
              <a:tr h="2214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город Губаха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3,526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18,54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23,47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 err="1">
                          <a:effectLst/>
                        </a:rPr>
                        <a:t>Нытвенский</a:t>
                      </a:r>
                      <a:r>
                        <a:rPr lang="ru-RU" sz="900" u="none" strike="noStrike" dirty="0">
                          <a:effectLst/>
                        </a:rPr>
                        <a:t> МР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2,130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</a:rPr>
                        <a:t>57,95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41,82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</a:tr>
              <a:tr h="2214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ЗАТО Звёздный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1,747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8,30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5,56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Октябрьский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16,277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37,20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37,20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</a:tr>
              <a:tr h="2214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город </a:t>
                      </a:r>
                      <a:r>
                        <a:rPr lang="ru-RU" sz="900" u="none" strike="noStrike" dirty="0" err="1">
                          <a:effectLst/>
                        </a:rPr>
                        <a:t>Кизел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2,330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19,17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32,29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Осинский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4,300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20,47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32,32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</a:tr>
              <a:tr h="2214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город Краснокамск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13,153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50,26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50,26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 err="1">
                          <a:effectLst/>
                        </a:rPr>
                        <a:t>Ординский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7,552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17,96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18,14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</a:tr>
              <a:tr h="2214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город Кунгур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1,310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40,59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36,59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 err="1">
                          <a:effectLst/>
                        </a:rPr>
                        <a:t>Очёрский</a:t>
                      </a:r>
                      <a:r>
                        <a:rPr lang="ru-RU" sz="900" u="none" strike="noStrike" dirty="0">
                          <a:effectLst/>
                        </a:rPr>
                        <a:t>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3,250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26,58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26,58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</a:tr>
              <a:tr h="2214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город Лысьва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10,540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64,22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55,35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Пермский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2,700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98,47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98,47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</a:tr>
              <a:tr h="2214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город Оханск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13,342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47,31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38,25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Сивинский 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3,000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22,84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22,84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</a:tr>
              <a:tr h="2214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город Пермь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</a:rPr>
                        <a:t>14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</a:rPr>
                        <a:t>4,566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</a:rPr>
                        <a:t>1 618,63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 err="1">
                          <a:effectLst/>
                        </a:rPr>
                        <a:t>Суксунский</a:t>
                      </a:r>
                      <a:r>
                        <a:rPr lang="ru-RU" sz="900" u="none" strike="noStrike" dirty="0">
                          <a:effectLst/>
                        </a:rPr>
                        <a:t>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6,670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28,58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28,58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</a:tr>
              <a:tr h="2214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город Соликамск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9,139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</a:rPr>
                        <a:t>342,51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107,89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 err="1">
                          <a:effectLst/>
                        </a:rPr>
                        <a:t>Уинский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15,35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</a:tr>
              <a:tr h="2214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город Чайковский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14,045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88,61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99,23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 err="1">
                          <a:effectLst/>
                        </a:rPr>
                        <a:t>Частинский</a:t>
                      </a:r>
                      <a:r>
                        <a:rPr lang="ru-RU" sz="900" u="none" strike="noStrike" dirty="0">
                          <a:effectLst/>
                        </a:rPr>
                        <a:t>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14,500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12,36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17,90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</a:tr>
              <a:tr h="2214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Александровский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4,905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49,88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24,52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Чердынский 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3,600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37,55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37,55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</a:tr>
              <a:tr h="2214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Бардымский 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1,570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13,09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32,71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38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 err="1">
                          <a:effectLst/>
                        </a:rPr>
                        <a:t>Чернушинский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18,966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41,73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41,73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</a:tr>
              <a:tr h="2214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Березовский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8,886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44,15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23,19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Чусовской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9,840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</a:rPr>
                        <a:t>135,09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56,02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</a:tr>
              <a:tr h="2214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Большесосновский 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11,400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17,96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17,94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город Кудымкар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7,384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22,99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19,23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</a:tr>
              <a:tr h="2214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Верещагинский 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9,500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39,74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39,74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 err="1">
                          <a:effectLst/>
                        </a:rPr>
                        <a:t>Гайнский</a:t>
                      </a:r>
                      <a:r>
                        <a:rPr lang="ru-RU" sz="900" u="none" strike="noStrike" dirty="0">
                          <a:effectLst/>
                        </a:rPr>
                        <a:t>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20,28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</a:tr>
              <a:tr h="2214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Добрянский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4,280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46,00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46,03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 err="1">
                          <a:effectLst/>
                        </a:rPr>
                        <a:t>Косинский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</a:rPr>
                        <a:t>4</a:t>
                      </a:r>
                      <a:r>
                        <a:rPr lang="ru-RU" sz="900" u="none" strike="noStrike" dirty="0">
                          <a:effectLst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2,025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</a:rPr>
                        <a:t>13,49</a:t>
                      </a:r>
                      <a:r>
                        <a:rPr lang="ru-RU" sz="900" u="none" strike="noStrike" dirty="0">
                          <a:effectLst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14,98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</a:tr>
              <a:tr h="2214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Еловский 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6,630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15,58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15,58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 err="1">
                          <a:effectLst/>
                        </a:rPr>
                        <a:t>Кочевский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13,530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17,78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17,95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</a:tr>
              <a:tr h="2214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Ильинский 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8,910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32,62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28,28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 err="1">
                          <a:effectLst/>
                        </a:rPr>
                        <a:t>Кудымкарский</a:t>
                      </a:r>
                      <a:r>
                        <a:rPr lang="ru-RU" sz="900" u="none" strike="noStrike" dirty="0">
                          <a:effectLst/>
                        </a:rPr>
                        <a:t>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23,474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39,68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39,68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</a:tr>
              <a:tr h="2214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Карагайский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5,950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36,00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30,26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 err="1">
                          <a:effectLst/>
                        </a:rPr>
                        <a:t>Юрлинский</a:t>
                      </a:r>
                      <a:r>
                        <a:rPr lang="ru-RU" sz="900" u="none" strike="noStrike" dirty="0">
                          <a:effectLst/>
                        </a:rPr>
                        <a:t>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5,570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20,79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21,09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</a:tr>
              <a:tr h="2214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 err="1">
                          <a:effectLst/>
                        </a:rPr>
                        <a:t>Кишертский</a:t>
                      </a:r>
                      <a:r>
                        <a:rPr lang="ru-RU" sz="900" u="none" strike="noStrike" dirty="0">
                          <a:effectLst/>
                        </a:rPr>
                        <a:t>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8,170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21,14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21,14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 err="1">
                          <a:effectLst/>
                        </a:rPr>
                        <a:t>Юсьвинский</a:t>
                      </a:r>
                      <a:r>
                        <a:rPr lang="ru-RU" sz="900" u="none" strike="noStrike" dirty="0">
                          <a:effectLst/>
                        </a:rPr>
                        <a:t>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12,362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259,08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27,56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02" marR="5202" marT="5202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13934346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сс служб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2">
      <a:majorFont>
        <a:latin typeface="PT Sans"/>
        <a:ea typeface=""/>
        <a:cs typeface=""/>
      </a:majorFont>
      <a:minorFont>
        <a:latin typeface="PT San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Пресс служба" id="{F33E5F04-0DD0-40B1-8ED8-A316DADD56CB}" vid="{88A1E874-1ED0-46AA-88ED-D9BFBBFB6AA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Пресс служба</Template>
  <TotalTime>7854</TotalTime>
  <Words>1482</Words>
  <Application>Microsoft Office PowerPoint</Application>
  <PresentationFormat>Экран (4:3)</PresentationFormat>
  <Paragraphs>747</Paragraphs>
  <Slides>11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Пресс служба</vt:lpstr>
      <vt:lpstr>Слайд 1</vt:lpstr>
      <vt:lpstr>Объём средств, предусмотренный в 2018 году  на проект «Муниципальные дороги»</vt:lpstr>
      <vt:lpstr>Объём выполненных работ в разрезе МО, % </vt:lpstr>
      <vt:lpstr>Слайд 4</vt:lpstr>
      <vt:lpstr>Слайд 5</vt:lpstr>
      <vt:lpstr>ПРИОРИТЕТНЫЙ ПРОЕКТ «БЕЗОПАСНЫЕ И КАЧЕСТВЕННЫЕ ДОРОГИ»  </vt:lpstr>
      <vt:lpstr>Объем финансирования проекта «Муниципальные дороги»  на 2019 – 2021 г.г. 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Чугаева Лия Александровна</dc:creator>
  <cp:lastModifiedBy>BazanovVA</cp:lastModifiedBy>
  <cp:revision>414</cp:revision>
  <cp:lastPrinted>2018-12-25T05:14:12Z</cp:lastPrinted>
  <dcterms:created xsi:type="dcterms:W3CDTF">2017-08-17T10:02:54Z</dcterms:created>
  <dcterms:modified xsi:type="dcterms:W3CDTF">2018-12-25T05:24:11Z</dcterms:modified>
</cp:coreProperties>
</file>