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1"/>
  </p:sldMasterIdLst>
  <p:notesMasterIdLst>
    <p:notesMasterId r:id="rId15"/>
  </p:notesMasterIdLst>
  <p:sldIdLst>
    <p:sldId id="275" r:id="rId2"/>
    <p:sldId id="256" r:id="rId3"/>
    <p:sldId id="261" r:id="rId4"/>
    <p:sldId id="270" r:id="rId5"/>
    <p:sldId id="258" r:id="rId6"/>
    <p:sldId id="276" r:id="rId7"/>
    <p:sldId id="260" r:id="rId8"/>
    <p:sldId id="262" r:id="rId9"/>
    <p:sldId id="268" r:id="rId10"/>
    <p:sldId id="265" r:id="rId11"/>
    <p:sldId id="266" r:id="rId12"/>
    <p:sldId id="277" r:id="rId13"/>
    <p:sldId id="278" r:id="rId1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zshaposhnikova\Desktop\&#1050;&#1054;&#1053;&#1050;&#1059;&#1056;&#1057;%20&#1087;&#1088;&#1086;&#1077;&#1082;&#1090;&#1086;&#1074;%202018\&#1058;&#1072;&#1073;&#1083;&#1080;&#1095;&#1082;&#1072;%20&#1040;&#1053;&#1040;&#1051;&#1048;&#1047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/>
              <a:t>Основные причины недопуска заявок к участию в конкурсе</a:t>
            </a:r>
          </a:p>
        </c:rich>
      </c:tx>
      <c:layout/>
      <c:spPr>
        <a:noFill/>
        <a:ln>
          <a:noFill/>
        </a:ln>
        <a:effectLst/>
      </c:spPr>
    </c:title>
    <c:view3D>
      <c:rotX val="4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504286608558604E-2"/>
          <c:y val="0.25546883581056939"/>
          <c:w val="0.51695170574608917"/>
          <c:h val="0.69810250408524066"/>
        </c:manualLayout>
      </c:layout>
      <c:pie3DChart>
        <c:varyColors val="1"/>
        <c:ser>
          <c:idx val="0"/>
          <c:order val="0"/>
          <c:tx>
            <c:strRef>
              <c:f>Лист1!$A$28</c:f>
              <c:strCache>
                <c:ptCount val="1"/>
                <c:pt idx="0">
                  <c:v>Основные причины недопуска заявок к участию в конкурсе</c:v>
                </c:pt>
              </c:strCache>
            </c:strRef>
          </c:tx>
          <c:explosion val="19"/>
          <c:dPt>
            <c:idx val="0"/>
            <c:spPr>
              <a:solidFill>
                <a:schemeClr val="accent2">
                  <a:shade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2">
                  <a:shade val="7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2">
                  <a:shade val="9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2">
                  <a:tint val="9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chemeClr val="accent2">
                  <a:tint val="7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spPr>
              <a:solidFill>
                <a:schemeClr val="accent2">
                  <a:tint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3240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Лист1!$B$27:$H$27</c:f>
              <c:strCache>
                <c:ptCount val="7"/>
                <c:pt idx="0">
                  <c:v>Заявки, допущенные к участию в конкурсе - 292 </c:v>
                </c:pt>
                <c:pt idx="1">
                  <c:v>В пакете отсутствуют документы, подтверждающие наличие у некоммерческой организации собственных средств в размере не менее 30% от общего объема расходов на реализацию социального проекта  - 77 </c:v>
                </c:pt>
                <c:pt idx="2">
                  <c:v>Декларация  о соответствии некоммерческой организации требованиям к участникам конкурсного отбора содержит не все сведения, предусмотренные Порядком - 12</c:v>
                </c:pt>
                <c:pt idx="3">
                  <c:v>Отсутствуют копии документов, представленных НКО В Минюст РФ по ПК за предыдущий финансовый год - 9 </c:v>
                </c:pt>
                <c:pt idx="4">
                  <c:v>На заявке не проставлена печать организации, копии документов не заверены надлежащим образом и т.д. - 7</c:v>
                </c:pt>
                <c:pt idx="5">
                  <c:v>Социальный проект, представленный на конкурс, не соответствует критериям долгосрочного - 4 </c:v>
                </c:pt>
                <c:pt idx="6">
                  <c:v>другие - 9</c:v>
                </c:pt>
              </c:strCache>
            </c:strRef>
          </c:cat>
          <c:val>
            <c:numRef>
              <c:f>Лист1!$B$28:$H$28</c:f>
            </c:numRef>
          </c:val>
        </c:ser>
        <c:ser>
          <c:idx val="1"/>
          <c:order val="1"/>
          <c:tx>
            <c:strRef>
              <c:f>Лист1!$A$29</c:f>
              <c:strCache>
                <c:ptCount val="1"/>
                <c:pt idx="0">
                  <c:v>Основные причины недопуска заявок к участию в конкурсе</c:v>
                </c:pt>
              </c:strCache>
            </c:strRef>
          </c:tx>
          <c:explosion val="20"/>
          <c:dPt>
            <c:idx val="0"/>
            <c:explosion val="0"/>
            <c:spPr>
              <a:solidFill>
                <a:schemeClr val="accent2">
                  <a:shade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6"/>
            <c:spPr>
              <a:solidFill>
                <a:schemeClr val="accent2">
                  <a:shade val="7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2">
                  <a:shade val="9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2">
                  <a:tint val="9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chemeClr val="accent2">
                  <a:tint val="83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spPr>
              <a:solidFill>
                <a:schemeClr val="accent2">
                  <a:tint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spPr>
              <a:solidFill>
                <a:schemeClr val="accent2">
                  <a:tint val="4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3.6138767433214383E-2"/>
                  <c:y val="0.1035818396902329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2800" dirty="0" smtClean="0"/>
                      <a:t>71%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dLbl>
              <c:idx val="1"/>
              <c:layout>
                <c:manualLayout>
                  <c:x val="1.4660741465708721E-3"/>
                  <c:y val="-4.4172782428688233E-3"/>
                </c:manualLayout>
              </c:layout>
              <c:showVal val="1"/>
            </c:dLbl>
            <c:dLbl>
              <c:idx val="6"/>
              <c:layout>
                <c:manualLayout>
                  <c:x val="3.1388722946542907E-2"/>
                  <c:y val="-2.4098395909162261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Лист1!$B$27:$H$27</c:f>
              <c:strCache>
                <c:ptCount val="7"/>
                <c:pt idx="0">
                  <c:v>Заявки, допущенные к участию в конкурсе - 292 </c:v>
                </c:pt>
                <c:pt idx="1">
                  <c:v>В пакете отсутствуют документы, подтверждающие наличие у некоммерческой организации собственных средств в размере не менее 30% от общего объема расходов на реализацию социального проекта  - 77 </c:v>
                </c:pt>
                <c:pt idx="2">
                  <c:v>Декларация  о соответствии некоммерческой организации требованиям к участникам конкурсного отбора содержит не все сведения, предусмотренные Порядком - 12</c:v>
                </c:pt>
                <c:pt idx="3">
                  <c:v>Отсутствуют копии документов, представленных НКО В Минюст РФ по ПК за предыдущий финансовый год - 9 </c:v>
                </c:pt>
                <c:pt idx="4">
                  <c:v>На заявке не проставлена печать организации, копии документов не заверены надлежащим образом и т.д. - 7</c:v>
                </c:pt>
                <c:pt idx="5">
                  <c:v>Социальный проект, представленный на конкурс, не соответствует критериям долгосрочного - 4 </c:v>
                </c:pt>
                <c:pt idx="6">
                  <c:v>другие - 9</c:v>
                </c:pt>
              </c:strCache>
            </c:strRef>
          </c:cat>
          <c:val>
            <c:numRef>
              <c:f>Лист1!$B$29:$H$29</c:f>
              <c:numCache>
                <c:formatCode>0%</c:formatCode>
                <c:ptCount val="7"/>
                <c:pt idx="0">
                  <c:v>0.71219512195121948</c:v>
                </c:pt>
                <c:pt idx="1">
                  <c:v>0.18780487804878046</c:v>
                </c:pt>
                <c:pt idx="2">
                  <c:v>2.9268292682926838E-2</c:v>
                </c:pt>
                <c:pt idx="3">
                  <c:v>2.1951219512195131E-2</c:v>
                </c:pt>
                <c:pt idx="4">
                  <c:v>1.7073170731707322E-2</c:v>
                </c:pt>
                <c:pt idx="5">
                  <c:v>9.7560975609756115E-3</c:v>
                </c:pt>
                <c:pt idx="6">
                  <c:v>2.1951219512195131E-2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9698026857239097"/>
          <c:y val="0.12536039124043608"/>
          <c:w val="0.4625596002237044"/>
          <c:h val="0.833821920961587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0" i="0" baseline="0" dirty="0" smtClean="0">
                <a:solidFill>
                  <a:srgbClr val="0070C0"/>
                </a:solidFill>
                <a:effectLst/>
              </a:rPr>
              <a:t>Количество заявок в разрезе муниципалитетов (кроме г. Перми)</a:t>
            </a:r>
            <a:endParaRPr lang="ru-RU" sz="2000" dirty="0">
              <a:solidFill>
                <a:srgbClr val="0070C0"/>
              </a:solidFill>
              <a:effectLst/>
            </a:endParaRPr>
          </a:p>
        </c:rich>
      </c:tx>
      <c:layout>
        <c:manualLayout>
          <c:xMode val="edge"/>
          <c:yMode val="edge"/>
          <c:x val="0.12652991555970561"/>
          <c:y val="0.13942585093290641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384933912651479E-2"/>
          <c:y val="3.3550031531571795E-2"/>
          <c:w val="0.9205972109975733"/>
          <c:h val="0.79579931397462655"/>
        </c:manualLayout>
      </c:layout>
      <c:bar3DChart>
        <c:barDir val="col"/>
        <c:grouping val="standard"/>
        <c:ser>
          <c:idx val="0"/>
          <c:order val="0"/>
          <c:tx>
            <c:strRef>
              <c:f>Лист2!$B$1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Лист2!$A$2:$A$49</c:f>
              <c:strCache>
                <c:ptCount val="47"/>
                <c:pt idx="0">
                  <c:v>Александровский МР</c:v>
                </c:pt>
                <c:pt idx="1">
                  <c:v>Бардымский МР</c:v>
                </c:pt>
                <c:pt idx="2">
                  <c:v>Березовский МР</c:v>
                </c:pt>
                <c:pt idx="3">
                  <c:v>Большесосновский МР</c:v>
                </c:pt>
                <c:pt idx="4">
                  <c:v>Верещагинский МР</c:v>
                </c:pt>
                <c:pt idx="5">
                  <c:v>г. Березники</c:v>
                </c:pt>
                <c:pt idx="6">
                  <c:v>г. Кудымкар</c:v>
                </c:pt>
                <c:pt idx="7">
                  <c:v>г. Кунгур</c:v>
                </c:pt>
                <c:pt idx="8">
                  <c:v>г. Соликамск</c:v>
                </c:pt>
                <c:pt idx="9">
                  <c:v>Гайнский МР</c:v>
                </c:pt>
                <c:pt idx="10">
                  <c:v>Горнозаводский МР</c:v>
                </c:pt>
                <c:pt idx="11">
                  <c:v>Гремячинский МР</c:v>
                </c:pt>
                <c:pt idx="12">
                  <c:v>Губахинский ГО</c:v>
                </c:pt>
                <c:pt idx="13">
                  <c:v>Добрянский МР</c:v>
                </c:pt>
                <c:pt idx="14">
                  <c:v>Еловский МР</c:v>
                </c:pt>
                <c:pt idx="15">
                  <c:v>ЗАТО Звездный</c:v>
                </c:pt>
                <c:pt idx="16">
                  <c:v>Ильинский МР</c:v>
                </c:pt>
                <c:pt idx="17">
                  <c:v>Карагайский МР</c:v>
                </c:pt>
                <c:pt idx="18">
                  <c:v>Кизеловский МР</c:v>
                </c:pt>
                <c:pt idx="19">
                  <c:v>Кишертский МР</c:v>
                </c:pt>
                <c:pt idx="20">
                  <c:v>Косинский МР</c:v>
                </c:pt>
                <c:pt idx="21">
                  <c:v>Кочевский МР</c:v>
                </c:pt>
                <c:pt idx="22">
                  <c:v>Красновишерский МР</c:v>
                </c:pt>
                <c:pt idx="23">
                  <c:v>Краснокамский МР</c:v>
                </c:pt>
                <c:pt idx="24">
                  <c:v>Кудымкарский МР</c:v>
                </c:pt>
                <c:pt idx="25">
                  <c:v>Куединский МР</c:v>
                </c:pt>
                <c:pt idx="26">
                  <c:v>Кунгурский МР</c:v>
                </c:pt>
                <c:pt idx="27">
                  <c:v>Лысьвенский ГО</c:v>
                </c:pt>
                <c:pt idx="28">
                  <c:v>Нытвенский МР</c:v>
                </c:pt>
                <c:pt idx="29">
                  <c:v>Октябрьский МР</c:v>
                </c:pt>
                <c:pt idx="30">
                  <c:v>Ординский МР</c:v>
                </c:pt>
                <c:pt idx="31">
                  <c:v>Осинский МР</c:v>
                </c:pt>
                <c:pt idx="32">
                  <c:v>Оханский МР</c:v>
                </c:pt>
                <c:pt idx="33">
                  <c:v>Очерский МР</c:v>
                </c:pt>
                <c:pt idx="34">
                  <c:v>Пермский МР</c:v>
                </c:pt>
                <c:pt idx="35">
                  <c:v>Сивинский МР</c:v>
                </c:pt>
                <c:pt idx="36">
                  <c:v>Соликамский МР</c:v>
                </c:pt>
                <c:pt idx="37">
                  <c:v>Суксунский МР</c:v>
                </c:pt>
                <c:pt idx="38">
                  <c:v>Уинский МР</c:v>
                </c:pt>
                <c:pt idx="39">
                  <c:v>Усольский МР</c:v>
                </c:pt>
                <c:pt idx="40">
                  <c:v>Чайковский МР</c:v>
                </c:pt>
                <c:pt idx="41">
                  <c:v>Частинский МР</c:v>
                </c:pt>
                <c:pt idx="42">
                  <c:v>Чердынский МР</c:v>
                </c:pt>
                <c:pt idx="43">
                  <c:v>Чернушинский МР</c:v>
                </c:pt>
                <c:pt idx="44">
                  <c:v>Чусовской МР</c:v>
                </c:pt>
                <c:pt idx="45">
                  <c:v>Юрлинский МР</c:v>
                </c:pt>
                <c:pt idx="46">
                  <c:v>Юсьвинский МР</c:v>
                </c:pt>
              </c:strCache>
              <c:extLst/>
            </c:strRef>
          </c:cat>
          <c:val>
            <c:numRef>
              <c:f>Лист2!$B$2:$B$49</c:f>
              <c:numCache>
                <c:formatCode>General</c:formatCode>
                <c:ptCount val="47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2</c:v>
                </c:pt>
                <c:pt idx="18">
                  <c:v>1</c:v>
                </c:pt>
                <c:pt idx="19">
                  <c:v>2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3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3</c:v>
                </c:pt>
                <c:pt idx="28">
                  <c:v>1</c:v>
                </c:pt>
                <c:pt idx="29">
                  <c:v>2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3</c:v>
                </c:pt>
                <c:pt idx="41">
                  <c:v>2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1</c:v>
                </c:pt>
                <c:pt idx="46">
                  <c:v>1</c:v>
                </c:pt>
              </c:numCache>
              <c:extLst/>
            </c:numRef>
          </c:val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заявки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Лист2!$A$2:$A$49</c:f>
              <c:strCache>
                <c:ptCount val="47"/>
                <c:pt idx="0">
                  <c:v>Александровский МР</c:v>
                </c:pt>
                <c:pt idx="1">
                  <c:v>Бардымский МР</c:v>
                </c:pt>
                <c:pt idx="2">
                  <c:v>Березовский МР</c:v>
                </c:pt>
                <c:pt idx="3">
                  <c:v>Большесосновский МР</c:v>
                </c:pt>
                <c:pt idx="4">
                  <c:v>Верещагинский МР</c:v>
                </c:pt>
                <c:pt idx="5">
                  <c:v>г. Березники</c:v>
                </c:pt>
                <c:pt idx="6">
                  <c:v>г. Кудымкар</c:v>
                </c:pt>
                <c:pt idx="7">
                  <c:v>г. Кунгур</c:v>
                </c:pt>
                <c:pt idx="8">
                  <c:v>г. Соликамск</c:v>
                </c:pt>
                <c:pt idx="9">
                  <c:v>Гайнский МР</c:v>
                </c:pt>
                <c:pt idx="10">
                  <c:v>Горнозаводский МР</c:v>
                </c:pt>
                <c:pt idx="11">
                  <c:v>Гремячинский МР</c:v>
                </c:pt>
                <c:pt idx="12">
                  <c:v>Губахинский ГО</c:v>
                </c:pt>
                <c:pt idx="13">
                  <c:v>Добрянский МР</c:v>
                </c:pt>
                <c:pt idx="14">
                  <c:v>Еловский МР</c:v>
                </c:pt>
                <c:pt idx="15">
                  <c:v>ЗАТО Звездный</c:v>
                </c:pt>
                <c:pt idx="16">
                  <c:v>Ильинский МР</c:v>
                </c:pt>
                <c:pt idx="17">
                  <c:v>Карагайский МР</c:v>
                </c:pt>
                <c:pt idx="18">
                  <c:v>Кизеловский МР</c:v>
                </c:pt>
                <c:pt idx="19">
                  <c:v>Кишертский МР</c:v>
                </c:pt>
                <c:pt idx="20">
                  <c:v>Косинский МР</c:v>
                </c:pt>
                <c:pt idx="21">
                  <c:v>Кочевский МР</c:v>
                </c:pt>
                <c:pt idx="22">
                  <c:v>Красновишерский МР</c:v>
                </c:pt>
                <c:pt idx="23">
                  <c:v>Краснокамский МР</c:v>
                </c:pt>
                <c:pt idx="24">
                  <c:v>Кудымкарский МР</c:v>
                </c:pt>
                <c:pt idx="25">
                  <c:v>Куединский МР</c:v>
                </c:pt>
                <c:pt idx="26">
                  <c:v>Кунгурский МР</c:v>
                </c:pt>
                <c:pt idx="27">
                  <c:v>Лысьвенский ГО</c:v>
                </c:pt>
                <c:pt idx="28">
                  <c:v>Нытвенский МР</c:v>
                </c:pt>
                <c:pt idx="29">
                  <c:v>Октябрьский МР</c:v>
                </c:pt>
                <c:pt idx="30">
                  <c:v>Ординский МР</c:v>
                </c:pt>
                <c:pt idx="31">
                  <c:v>Осинский МР</c:v>
                </c:pt>
                <c:pt idx="32">
                  <c:v>Оханский МР</c:v>
                </c:pt>
                <c:pt idx="33">
                  <c:v>Очерский МР</c:v>
                </c:pt>
                <c:pt idx="34">
                  <c:v>Пермский МР</c:v>
                </c:pt>
                <c:pt idx="35">
                  <c:v>Сивинский МР</c:v>
                </c:pt>
                <c:pt idx="36">
                  <c:v>Соликамский МР</c:v>
                </c:pt>
                <c:pt idx="37">
                  <c:v>Суксунский МР</c:v>
                </c:pt>
                <c:pt idx="38">
                  <c:v>Уинский МР</c:v>
                </c:pt>
                <c:pt idx="39">
                  <c:v>Усольский МР</c:v>
                </c:pt>
                <c:pt idx="40">
                  <c:v>Чайковский МР</c:v>
                </c:pt>
                <c:pt idx="41">
                  <c:v>Частинский МР</c:v>
                </c:pt>
                <c:pt idx="42">
                  <c:v>Чердынский МР</c:v>
                </c:pt>
                <c:pt idx="43">
                  <c:v>Чернушинский МР</c:v>
                </c:pt>
                <c:pt idx="44">
                  <c:v>Чусовской МР</c:v>
                </c:pt>
                <c:pt idx="45">
                  <c:v>Юрлинский МР</c:v>
                </c:pt>
                <c:pt idx="46">
                  <c:v>Юсьвинский МР</c:v>
                </c:pt>
              </c:strCache>
              <c:extLst/>
            </c:strRef>
          </c:cat>
          <c:val>
            <c:numRef>
              <c:f>Лист2!$C$2:$C$49</c:f>
              <c:numCache>
                <c:formatCode>General</c:formatCode>
                <c:ptCount val="47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4</c:v>
                </c:pt>
                <c:pt idx="7">
                  <c:v>5</c:v>
                </c:pt>
                <c:pt idx="8">
                  <c:v>3</c:v>
                </c:pt>
                <c:pt idx="10">
                  <c:v>3</c:v>
                </c:pt>
                <c:pt idx="11">
                  <c:v>1</c:v>
                </c:pt>
                <c:pt idx="12">
                  <c:v>2</c:v>
                </c:pt>
                <c:pt idx="13">
                  <c:v>6</c:v>
                </c:pt>
                <c:pt idx="14">
                  <c:v>1</c:v>
                </c:pt>
                <c:pt idx="15">
                  <c:v>4</c:v>
                </c:pt>
                <c:pt idx="16">
                  <c:v>1</c:v>
                </c:pt>
                <c:pt idx="17">
                  <c:v>2</c:v>
                </c:pt>
                <c:pt idx="18">
                  <c:v>2</c:v>
                </c:pt>
                <c:pt idx="19">
                  <c:v>5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7</c:v>
                </c:pt>
                <c:pt idx="24">
                  <c:v>1</c:v>
                </c:pt>
                <c:pt idx="25">
                  <c:v>1</c:v>
                </c:pt>
                <c:pt idx="26">
                  <c:v>2</c:v>
                </c:pt>
                <c:pt idx="27">
                  <c:v>8</c:v>
                </c:pt>
                <c:pt idx="28">
                  <c:v>3</c:v>
                </c:pt>
                <c:pt idx="29">
                  <c:v>4</c:v>
                </c:pt>
                <c:pt idx="30">
                  <c:v>1</c:v>
                </c:pt>
                <c:pt idx="31">
                  <c:v>1</c:v>
                </c:pt>
                <c:pt idx="32">
                  <c:v>3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3</c:v>
                </c:pt>
                <c:pt idx="40">
                  <c:v>5</c:v>
                </c:pt>
                <c:pt idx="41">
                  <c:v>4</c:v>
                </c:pt>
                <c:pt idx="42">
                  <c:v>6</c:v>
                </c:pt>
                <c:pt idx="43">
                  <c:v>2</c:v>
                </c:pt>
                <c:pt idx="44">
                  <c:v>6</c:v>
                </c:pt>
                <c:pt idx="45">
                  <c:v>2</c:v>
                </c:pt>
                <c:pt idx="46">
                  <c:v>2</c:v>
                </c:pt>
              </c:numCache>
              <c:extLst/>
            </c:numRef>
          </c:val>
        </c:ser>
        <c:dLbls/>
        <c:shape val="box"/>
        <c:axId val="61956480"/>
        <c:axId val="61958016"/>
        <c:axId val="51798016"/>
      </c:bar3DChart>
      <c:catAx>
        <c:axId val="619564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958016"/>
        <c:crosses val="autoZero"/>
        <c:auto val="1"/>
        <c:lblAlgn val="ctr"/>
        <c:lblOffset val="100"/>
      </c:catAx>
      <c:valAx>
        <c:axId val="619580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956480"/>
        <c:crosses val="autoZero"/>
        <c:crossBetween val="between"/>
        <c:majorUnit val="1"/>
      </c:valAx>
      <c:serAx>
        <c:axId val="51798016"/>
        <c:scaling>
          <c:orientation val="minMax"/>
        </c:scaling>
        <c:delete val="1"/>
        <c:axPos val="b"/>
        <c:majorTickMark val="none"/>
        <c:tickLblPos val="none"/>
        <c:crossAx val="61958016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023744951432923"/>
          <c:y val="0.81676902468872692"/>
          <c:w val="0.27623407076280132"/>
          <c:h val="5.774770947165757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800" dirty="0" smtClean="0"/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800" dirty="0" smtClean="0"/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800" dirty="0" smtClean="0"/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 smtClean="0"/>
              <a:t>Количество</a:t>
            </a:r>
            <a:r>
              <a:rPr lang="ru-RU" sz="2800" baseline="0" dirty="0" smtClean="0"/>
              <a:t> </a:t>
            </a:r>
            <a:r>
              <a:rPr lang="ru-RU" sz="2800" baseline="0" dirty="0"/>
              <a:t>проектов в разрезе номинаций</a:t>
            </a:r>
            <a:endParaRPr lang="ru-RU" sz="2800" dirty="0"/>
          </a:p>
        </c:rich>
      </c:tx>
      <c:layout>
        <c:manualLayout>
          <c:xMode val="edge"/>
          <c:yMode val="edge"/>
          <c:x val="0.2326606366668903"/>
          <c:y val="2.2345342875450556E-2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36959405376616"/>
          <c:y val="0.17675038252603789"/>
          <c:w val="0.8454153320527914"/>
          <c:h val="0.31786178261772258"/>
        </c:manualLayout>
      </c:layout>
      <c:bar3DChart>
        <c:barDir val="col"/>
        <c:grouping val="standard"/>
        <c:ser>
          <c:idx val="0"/>
          <c:order val="0"/>
          <c:tx>
            <c:strRef>
              <c:f>Лист1!$A$3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Лист1!$B$2:$T$2</c:f>
              <c:strCache>
                <c:ptCount val="16"/>
                <c:pt idx="0">
                  <c:v>Профилактика социально опасных форм поведения граждан</c:v>
                </c:pt>
                <c:pt idx="1">
                  <c:v>Благотворительность</c:v>
                </c:pt>
                <c:pt idx="2">
                  <c:v>Противодействие коррупции</c:v>
                </c:pt>
                <c:pt idx="3">
                  <c:v>Межнациональное сотрудничество</c:v>
                </c:pt>
                <c:pt idx="4">
                  <c:v>Социальные услуги в бюджетной сфере</c:v>
                </c:pt>
                <c:pt idx="5">
                  <c:v>Развитие медиации</c:v>
                </c:pt>
                <c:pt idx="6">
                  <c:v>Молодежное общественное движение</c:v>
                </c:pt>
                <c:pt idx="7">
                  <c:v>Развитие институтов гражданского общества</c:v>
                </c:pt>
                <c:pt idx="8">
                  <c:v>Исследования в некоммерческом секторе</c:v>
                </c:pt>
                <c:pt idx="9">
                  <c:v>Интеграция мигрантов</c:v>
                </c:pt>
                <c:pt idx="10">
                  <c:v>Социальная поддержка и защита граждан</c:v>
                </c:pt>
                <c:pt idx="11">
                  <c:v>Профилактика тушения пожаров</c:v>
                </c:pt>
                <c:pt idx="12">
                  <c:v>Занятость граждан</c:v>
                </c:pt>
                <c:pt idx="13">
                  <c:v>Экология</c:v>
                </c:pt>
                <c:pt idx="14">
                  <c:v>Защите прав и свобод человека и гражданина"</c:v>
                </c:pt>
                <c:pt idx="15">
                  <c:v>Информационное пространство</c:v>
                </c:pt>
              </c:strCache>
            </c:strRef>
          </c:cat>
          <c:val>
            <c:numRef>
              <c:f>Лист1!$B$3:$T$3</c:f>
              <c:numCache>
                <c:formatCode>General</c:formatCode>
                <c:ptCount val="16"/>
                <c:pt idx="0">
                  <c:v>2</c:v>
                </c:pt>
                <c:pt idx="1">
                  <c:v>14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3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заявки на конкурс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Лист1!$B$2:$T$2</c:f>
              <c:strCache>
                <c:ptCount val="16"/>
                <c:pt idx="0">
                  <c:v>Профилактика социально опасных форм поведения граждан</c:v>
                </c:pt>
                <c:pt idx="1">
                  <c:v>Благотворительность</c:v>
                </c:pt>
                <c:pt idx="2">
                  <c:v>Противодействие коррупции</c:v>
                </c:pt>
                <c:pt idx="3">
                  <c:v>Межнациональное сотрудничество</c:v>
                </c:pt>
                <c:pt idx="4">
                  <c:v>Социальные услуги в бюджетной сфере</c:v>
                </c:pt>
                <c:pt idx="5">
                  <c:v>Развитие медиации</c:v>
                </c:pt>
                <c:pt idx="6">
                  <c:v>Молодежное общественное движение</c:v>
                </c:pt>
                <c:pt idx="7">
                  <c:v>Развитие институтов гражданского общества</c:v>
                </c:pt>
                <c:pt idx="8">
                  <c:v>Исследования в некоммерческом секторе</c:v>
                </c:pt>
                <c:pt idx="9">
                  <c:v>Интеграция мигрантов</c:v>
                </c:pt>
                <c:pt idx="10">
                  <c:v>Социальная поддержка и защита граждан</c:v>
                </c:pt>
                <c:pt idx="11">
                  <c:v>Профилактика тушения пожаров</c:v>
                </c:pt>
                <c:pt idx="12">
                  <c:v>Занятость граждан</c:v>
                </c:pt>
                <c:pt idx="13">
                  <c:v>Экология</c:v>
                </c:pt>
                <c:pt idx="14">
                  <c:v>Защите прав и свобод человека и гражданина"</c:v>
                </c:pt>
                <c:pt idx="15">
                  <c:v>Информационное пространство</c:v>
                </c:pt>
              </c:strCache>
            </c:strRef>
          </c:cat>
          <c:val>
            <c:numRef>
              <c:f>Лист1!$B$4:$T$4</c:f>
              <c:numCache>
                <c:formatCode>General</c:formatCode>
                <c:ptCount val="16"/>
                <c:pt idx="0">
                  <c:v>6</c:v>
                </c:pt>
                <c:pt idx="1">
                  <c:v>42</c:v>
                </c:pt>
                <c:pt idx="2">
                  <c:v>1</c:v>
                </c:pt>
                <c:pt idx="3">
                  <c:v>17</c:v>
                </c:pt>
                <c:pt idx="4">
                  <c:v>2</c:v>
                </c:pt>
                <c:pt idx="5">
                  <c:v>3</c:v>
                </c:pt>
                <c:pt idx="6">
                  <c:v>10</c:v>
                </c:pt>
                <c:pt idx="7">
                  <c:v>6</c:v>
                </c:pt>
                <c:pt idx="8">
                  <c:v>1</c:v>
                </c:pt>
                <c:pt idx="9">
                  <c:v>1</c:v>
                </c:pt>
                <c:pt idx="10">
                  <c:v>14</c:v>
                </c:pt>
                <c:pt idx="11">
                  <c:v>8</c:v>
                </c:pt>
                <c:pt idx="12">
                  <c:v>6</c:v>
                </c:pt>
                <c:pt idx="13">
                  <c:v>9</c:v>
                </c:pt>
                <c:pt idx="14">
                  <c:v>1</c:v>
                </c:pt>
                <c:pt idx="15">
                  <c:v>12</c:v>
                </c:pt>
              </c:numCache>
            </c:numRef>
          </c:val>
        </c:ser>
        <c:dLbls/>
        <c:shape val="box"/>
        <c:axId val="85144704"/>
        <c:axId val="85146240"/>
        <c:axId val="63076544"/>
      </c:bar3DChart>
      <c:catAx>
        <c:axId val="851447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146240"/>
        <c:crosses val="autoZero"/>
        <c:auto val="1"/>
        <c:lblAlgn val="ctr"/>
        <c:lblOffset val="100"/>
      </c:catAx>
      <c:valAx>
        <c:axId val="851462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144704"/>
        <c:crosses val="autoZero"/>
        <c:crossBetween val="between"/>
      </c:valAx>
      <c:serAx>
        <c:axId val="63076544"/>
        <c:scaling>
          <c:orientation val="minMax"/>
        </c:scaling>
        <c:axPos val="b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146240"/>
        <c:crosses val="autoZero"/>
      </c:ser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473D0-D031-43A9-8B88-7795592D71B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ABB00-B6F6-47B8-A307-F1CEFD60D8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030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ABB00-B6F6-47B8-A307-F1CEFD60D8D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225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624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60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42269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770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286297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9981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428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236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242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393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999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356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47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428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5500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406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0932D-4A15-4EDF-997C-5DAF085FC7C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47F953-F5AC-4509-A3A4-77DBCFCC6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234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cid:image003.jpg@01D49623.110C2F60" TargetMode="Externa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503" y="160337"/>
            <a:ext cx="1028544" cy="685696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127047" y="1254200"/>
            <a:ext cx="9699477" cy="19859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Краевой конкурс социальных и гражданских инициатив (проектов)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156253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8513" y="238984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2638" y="1225348"/>
            <a:ext cx="1020852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Ресурсный центр для </a:t>
            </a:r>
            <a:r>
              <a:rPr lang="ru-RU" sz="2000" b="1" dirty="0" smtClean="0">
                <a:solidFill>
                  <a:srgbClr val="002060"/>
                </a:solidFill>
              </a:rPr>
              <a:t>НКО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Мониторинг социальных проектов – победителей краевого конкурса: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</a:rPr>
              <a:t>Комплекс работ по мониторингу реализации и оценке достигнутых результатов социальных проектов – победителей </a:t>
            </a:r>
            <a:r>
              <a:rPr lang="ru-RU" b="1" dirty="0" smtClean="0">
                <a:solidFill>
                  <a:srgbClr val="002060"/>
                </a:solidFill>
              </a:rPr>
              <a:t>конкурса 2018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dirty="0">
                <a:solidFill>
                  <a:srgbClr val="0070C0"/>
                </a:solidFill>
              </a:rPr>
              <a:t>Ожидаемые результаты: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анализ соблюдения графика реализации мероприятий;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анализ и оценка эффективности достижения основных результатов реализации проектов и услуг; соответствие результатов вложенным средствам;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анализ размещения информации в СМИ (включая электронные СМИ);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анализ обстоятельств, повлиявших на некачественную реализацию проектов и услуг;</a:t>
            </a:r>
          </a:p>
          <a:p>
            <a:pPr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анализ факторов проблем, успехов и рисков, возникших во время реализации проектов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Создание информационного ресурса для публичной отчетности НКО - сообщества в </a:t>
            </a:r>
            <a:r>
              <a:rPr lang="ru-RU" b="1" dirty="0">
                <a:solidFill>
                  <a:srgbClr val="002060"/>
                </a:solidFill>
              </a:rPr>
              <a:t>социальных сетях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>
                <a:solidFill>
                  <a:srgbClr val="002060"/>
                </a:solidFill>
              </a:rPr>
              <a:t>Вконтакте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Facebook</a:t>
            </a:r>
            <a:r>
              <a:rPr lang="ru-RU" b="1" dirty="0">
                <a:solidFill>
                  <a:srgbClr val="002060"/>
                </a:solidFill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</a:rPr>
              <a:t>Instagram</a:t>
            </a:r>
            <a:r>
              <a:rPr lang="ru-RU" b="1" dirty="0" smtClean="0">
                <a:solidFill>
                  <a:srgbClr val="002060"/>
                </a:solidFill>
              </a:rPr>
              <a:t>) с последующей интеграцией с порталом </a:t>
            </a:r>
            <a:endParaRPr lang="ru-RU" b="1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95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35039" y="2193061"/>
            <a:ext cx="564789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Ожидаемые результаты: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</a:rPr>
              <a:t>проведение </a:t>
            </a:r>
            <a:r>
              <a:rPr lang="ru-RU" dirty="0">
                <a:solidFill>
                  <a:srgbClr val="0070C0"/>
                </a:solidFill>
              </a:rPr>
              <a:t>не менее </a:t>
            </a:r>
            <a:r>
              <a:rPr lang="ru-RU" dirty="0" smtClean="0">
                <a:solidFill>
                  <a:srgbClr val="0070C0"/>
                </a:solidFill>
              </a:rPr>
              <a:t>5 </a:t>
            </a:r>
            <a:r>
              <a:rPr lang="ru-RU" dirty="0">
                <a:solidFill>
                  <a:srgbClr val="0070C0"/>
                </a:solidFill>
              </a:rPr>
              <a:t>семинаров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в </a:t>
            </a:r>
            <a:r>
              <a:rPr lang="ru-RU" dirty="0">
                <a:solidFill>
                  <a:srgbClr val="0070C0"/>
                </a:solidFill>
              </a:rPr>
              <a:t>муниципальных образованиях Пермского края</a:t>
            </a:r>
            <a:r>
              <a:rPr lang="ru-RU" dirty="0" smtClean="0">
                <a:solidFill>
                  <a:srgbClr val="0070C0"/>
                </a:solidFill>
              </a:rPr>
              <a:t>, с наименьшей активностью в конкурсе 2018:</a:t>
            </a:r>
          </a:p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1 </a:t>
            </a:r>
            <a:r>
              <a:rPr lang="ru-RU" dirty="0">
                <a:solidFill>
                  <a:srgbClr val="0070C0"/>
                </a:solidFill>
              </a:rPr>
              <a:t>– </a:t>
            </a:r>
            <a:r>
              <a:rPr lang="ru-RU" dirty="0" err="1" smtClean="0">
                <a:solidFill>
                  <a:srgbClr val="0070C0"/>
                </a:solidFill>
              </a:rPr>
              <a:t>Гайнский</a:t>
            </a:r>
            <a:r>
              <a:rPr lang="ru-RU" dirty="0" smtClean="0">
                <a:solidFill>
                  <a:srgbClr val="0070C0"/>
                </a:solidFill>
              </a:rPr>
              <a:t> (</a:t>
            </a:r>
            <a:r>
              <a:rPr lang="ru-RU" dirty="0" err="1" smtClean="0">
                <a:solidFill>
                  <a:srgbClr val="0070C0"/>
                </a:solidFill>
              </a:rPr>
              <a:t>Косинский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 err="1" smtClean="0">
                <a:solidFill>
                  <a:srgbClr val="0070C0"/>
                </a:solidFill>
              </a:rPr>
              <a:t>Кочевский</a:t>
            </a:r>
            <a:r>
              <a:rPr lang="ru-RU" dirty="0" smtClean="0">
                <a:solidFill>
                  <a:srgbClr val="0070C0"/>
                </a:solidFill>
              </a:rPr>
              <a:t>) МР </a:t>
            </a:r>
          </a:p>
          <a:p>
            <a:r>
              <a:rPr lang="ru-RU" dirty="0">
                <a:solidFill>
                  <a:srgbClr val="0070C0"/>
                </a:solidFill>
              </a:rPr>
              <a:t>1</a:t>
            </a:r>
            <a:r>
              <a:rPr lang="ru-RU" dirty="0" smtClean="0">
                <a:solidFill>
                  <a:srgbClr val="0070C0"/>
                </a:solidFill>
              </a:rPr>
              <a:t> – </a:t>
            </a:r>
            <a:r>
              <a:rPr lang="ru-RU" dirty="0" err="1" smtClean="0">
                <a:solidFill>
                  <a:srgbClr val="0070C0"/>
                </a:solidFill>
              </a:rPr>
              <a:t>Очерский</a:t>
            </a:r>
            <a:r>
              <a:rPr lang="ru-RU" dirty="0" smtClean="0">
                <a:solidFill>
                  <a:srgbClr val="0070C0"/>
                </a:solidFill>
              </a:rPr>
              <a:t> (</a:t>
            </a:r>
            <a:r>
              <a:rPr lang="ru-RU" dirty="0" err="1" smtClean="0">
                <a:solidFill>
                  <a:srgbClr val="0070C0"/>
                </a:solidFill>
              </a:rPr>
              <a:t>Сивинский</a:t>
            </a:r>
            <a:r>
              <a:rPr lang="ru-RU" dirty="0" smtClean="0">
                <a:solidFill>
                  <a:srgbClr val="0070C0"/>
                </a:solidFill>
              </a:rPr>
              <a:t>) МР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1 - </a:t>
            </a:r>
            <a:r>
              <a:rPr lang="ru-RU" dirty="0" err="1" smtClean="0">
                <a:solidFill>
                  <a:srgbClr val="0070C0"/>
                </a:solidFill>
              </a:rPr>
              <a:t>Еловский</a:t>
            </a:r>
            <a:r>
              <a:rPr lang="ru-RU" dirty="0" smtClean="0">
                <a:solidFill>
                  <a:srgbClr val="0070C0"/>
                </a:solidFill>
              </a:rPr>
              <a:t> (</a:t>
            </a:r>
            <a:r>
              <a:rPr lang="ru-RU" dirty="0" err="1" smtClean="0">
                <a:solidFill>
                  <a:srgbClr val="0070C0"/>
                </a:solidFill>
              </a:rPr>
              <a:t>Куединский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 err="1" smtClean="0">
                <a:solidFill>
                  <a:srgbClr val="0070C0"/>
                </a:solidFill>
              </a:rPr>
              <a:t>Осинский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 err="1" smtClean="0">
                <a:solidFill>
                  <a:srgbClr val="0070C0"/>
                </a:solidFill>
              </a:rPr>
              <a:t>Уинский</a:t>
            </a:r>
            <a:r>
              <a:rPr lang="ru-RU" dirty="0" smtClean="0">
                <a:solidFill>
                  <a:srgbClr val="0070C0"/>
                </a:solidFill>
              </a:rPr>
              <a:t>) МР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1 - </a:t>
            </a:r>
            <a:r>
              <a:rPr lang="ru-RU" dirty="0" err="1" smtClean="0">
                <a:solidFill>
                  <a:srgbClr val="0070C0"/>
                </a:solidFill>
              </a:rPr>
              <a:t>Ординский</a:t>
            </a:r>
            <a:r>
              <a:rPr lang="ru-RU" dirty="0" smtClean="0">
                <a:solidFill>
                  <a:srgbClr val="0070C0"/>
                </a:solidFill>
              </a:rPr>
              <a:t> (</a:t>
            </a:r>
            <a:r>
              <a:rPr lang="ru-RU" dirty="0" err="1" smtClean="0">
                <a:solidFill>
                  <a:srgbClr val="0070C0"/>
                </a:solidFill>
              </a:rPr>
              <a:t>Суксунский</a:t>
            </a:r>
            <a:r>
              <a:rPr lang="ru-RU" dirty="0" smtClean="0">
                <a:solidFill>
                  <a:srgbClr val="0070C0"/>
                </a:solidFill>
              </a:rPr>
              <a:t>,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Гремячинский</a:t>
            </a:r>
            <a:r>
              <a:rPr lang="ru-RU" dirty="0" smtClean="0">
                <a:solidFill>
                  <a:srgbClr val="0070C0"/>
                </a:solidFill>
              </a:rPr>
              <a:t>) МР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1 – </a:t>
            </a:r>
            <a:r>
              <a:rPr lang="ru-RU" dirty="0" err="1" smtClean="0">
                <a:solidFill>
                  <a:srgbClr val="0070C0"/>
                </a:solidFill>
              </a:rPr>
              <a:t>Красновишерский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(Соликамский) МР 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</a:rPr>
              <a:t>методические рекомендации для ОМСУ по организации поддержки СО НКО на муниципальном уровне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35039" y="2542243"/>
            <a:ext cx="4353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7654" y="2285393"/>
            <a:ext cx="4353636" cy="432012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09684" y="1269731"/>
            <a:ext cx="106316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</a:rPr>
              <a:t>О</a:t>
            </a:r>
            <a:r>
              <a:rPr lang="ru-RU" b="1" dirty="0" smtClean="0">
                <a:solidFill>
                  <a:srgbClr val="002060"/>
                </a:solidFill>
              </a:rPr>
              <a:t>казание научно-методической, консультационной и информационной </a:t>
            </a:r>
            <a:r>
              <a:rPr lang="ru-RU" b="1" dirty="0">
                <a:solidFill>
                  <a:srgbClr val="002060"/>
                </a:solidFill>
              </a:rPr>
              <a:t>поддержки СО НКО Пермского </a:t>
            </a:r>
            <a:r>
              <a:rPr lang="ru-RU" b="1" dirty="0" smtClean="0">
                <a:solidFill>
                  <a:srgbClr val="002060"/>
                </a:solidFill>
              </a:rPr>
              <a:t>края (в том числе по участию в конкурсных отборах социальных проектов)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131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0375" y="1828801"/>
            <a:ext cx="54230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РЕЗУЛЬТАТ 2018: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Информация о Краевом конкурсе и социальных проектах, получивших поддержку, размещена в новой категории 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«Проекты социальных и гражданских инициатив»</a:t>
            </a: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35039" y="2542243"/>
            <a:ext cx="4353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9684" y="1269731"/>
            <a:ext cx="10631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                                 Информационный портал УПРАВЛЯЕМ ВМЕСТЕ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0375" y="3549315"/>
            <a:ext cx="5423067" cy="3056021"/>
          </a:xfrm>
          <a:prstGeom prst="rect">
            <a:avLst/>
          </a:prstGeom>
        </p:spPr>
      </p:pic>
      <p:pic>
        <p:nvPicPr>
          <p:cNvPr id="16" name="Рисунок 15" descr="cid:image003.jpg@01D49623.110C2F60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8797" y="3549315"/>
            <a:ext cx="5494182" cy="30560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308797" y="1828801"/>
            <a:ext cx="54941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ПЛАНЫ на 2019</a:t>
            </a:r>
            <a:r>
              <a:rPr lang="ru-RU" dirty="0" smtClean="0">
                <a:solidFill>
                  <a:prstClr val="black"/>
                </a:solidFill>
              </a:rPr>
              <a:t>: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Прием заявок на конкурс в электронной форме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Текущее состояние: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электронная форма разработана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</a:rPr>
              <a:t>функционал на доработке в МИРС - до 24.12.2018</a:t>
            </a:r>
          </a:p>
          <a:p>
            <a:pPr algn="just"/>
            <a:r>
              <a:rPr lang="ru-RU" dirty="0">
                <a:solidFill>
                  <a:prstClr val="black"/>
                </a:solidFill>
              </a:rPr>
              <a:t>т</a:t>
            </a:r>
            <a:r>
              <a:rPr lang="ru-RU" dirty="0" smtClean="0">
                <a:solidFill>
                  <a:prstClr val="black"/>
                </a:solidFill>
              </a:rPr>
              <a:t>естирование функционала  - до 31.12.2018</a:t>
            </a:r>
          </a:p>
          <a:p>
            <a:pPr algn="just"/>
            <a:endParaRPr lang="ru-RU" dirty="0" smtClean="0">
              <a:solidFill>
                <a:prstClr val="black"/>
              </a:solidFill>
            </a:endParaRP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endParaRPr lang="ru-RU" dirty="0">
              <a:solidFill>
                <a:srgbClr val="0070C0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990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35039" y="2542243"/>
            <a:ext cx="4353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5218" y="1246179"/>
            <a:ext cx="10972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Предложения </a:t>
            </a:r>
            <a:r>
              <a:rPr lang="ru-RU" sz="2000" b="1" dirty="0">
                <a:solidFill>
                  <a:srgbClr val="002060"/>
                </a:solidFill>
              </a:rPr>
              <a:t>по внесению изменений в Положение о конкурсном отборе краевого конкурса социальных </a:t>
            </a:r>
            <a:r>
              <a:rPr lang="ru-RU" sz="2000" b="1" dirty="0" smtClean="0">
                <a:solidFill>
                  <a:srgbClr val="002060"/>
                </a:solidFill>
              </a:rPr>
              <a:t>проектов: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srgbClr val="0070C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70C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76214" y="2093494"/>
          <a:ext cx="11401804" cy="446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8902"/>
                <a:gridCol w="4788568"/>
                <a:gridCol w="2754334"/>
              </a:tblGrid>
              <a:tr h="5921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Проблемные моменты конкурса 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Решение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Результат</a:t>
                      </a:r>
                    </a:p>
                  </a:txBody>
                  <a:tcPr/>
                </a:tc>
              </a:tr>
              <a:tr h="7191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Завышение расходов при формировании бюджета проекта</a:t>
                      </a:r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Снижение максимальной суммы гранта до 1,5 млн. рублей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Изменения внесены в Порядок проведения Краевого конкурса социальных и гражданских инициатив.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</a:tr>
              <a:tr h="1522206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малых территорий и малых грантов</a:t>
                      </a:r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</a:rPr>
                        <a:t>Введение в систему оценки проектов поправочных коэффициентов (по аналогии с Методическими рекомендациями по оценке заявок в Фонде президентских грантов)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1582109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Сроков приема заявок на конкурс 19 января – 7 февраля 2018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Предоставление СО НКО отчетных документов за 2017 в Минюст ПК - </a:t>
                      </a:r>
                      <a:r>
                        <a:rPr lang="ru-RU" sz="18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позднее 15 апреля 2018</a:t>
                      </a:r>
                      <a:endParaRPr lang="ru-RU" sz="18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Исключение</a:t>
                      </a:r>
                      <a:r>
                        <a:rPr lang="ru-RU" sz="1800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копий документов, представляемых в Минюст ПК из обязательного перечня</a:t>
                      </a:r>
                      <a:endParaRPr lang="ru-RU" sz="1800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11745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3504" y="177430"/>
            <a:ext cx="9699477" cy="1694502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Краевой конкурс социальных и гражданских инициатив (проектов)</a:t>
            </a:r>
            <a:endParaRPr lang="ru-RU" sz="28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485" y="160338"/>
            <a:ext cx="1384539" cy="9230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2775" y="2218917"/>
            <a:ext cx="103514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/>
              <a:t>Основной НПА:</a:t>
            </a:r>
            <a:r>
              <a:rPr lang="ru-RU" b="1" dirty="0" smtClean="0"/>
              <a:t>   </a:t>
            </a:r>
          </a:p>
          <a:p>
            <a:pPr algn="just"/>
            <a:r>
              <a:rPr lang="ru-RU" dirty="0" smtClean="0"/>
              <a:t>Постановление </a:t>
            </a:r>
            <a:r>
              <a:rPr lang="ru-RU" dirty="0"/>
              <a:t>Правительства Пермского края от 28.12.2017 г. № 1099-п </a:t>
            </a:r>
            <a:r>
              <a:rPr lang="ru-RU" dirty="0" smtClean="0"/>
              <a:t>«Об утверждении Порядка </a:t>
            </a:r>
            <a:r>
              <a:rPr lang="ru-RU" dirty="0"/>
              <a:t>определения объема и предоставления субсидий из бюджета Пермского края некоммерческим организациям, не являющимся государственными (муниципальными) учреждениями, на реализацию мероприятий отдельных подпрограмм государственной программы Пермского края «Общество и власть»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39019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6412" y="142103"/>
            <a:ext cx="8118504" cy="722163"/>
          </a:xfrm>
        </p:spPr>
        <p:txBody>
          <a:bodyPr/>
          <a:lstStyle/>
          <a:p>
            <a:pPr algn="l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</a:rPr>
              <a:t>1. Привлечение </a:t>
            </a:r>
            <a:r>
              <a:rPr lang="ru-RU" sz="2000" b="1" dirty="0">
                <a:solidFill>
                  <a:schemeClr val="tx1"/>
                </a:solidFill>
              </a:rPr>
              <a:t>СО НКО к реализации </a:t>
            </a:r>
            <a:r>
              <a:rPr lang="ru-RU" sz="2000" b="1" dirty="0" smtClean="0">
                <a:solidFill>
                  <a:schemeClr val="tx1"/>
                </a:solidFill>
              </a:rPr>
              <a:t>СЭР ПК  -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- Краевой </a:t>
            </a:r>
            <a:r>
              <a:rPr lang="ru-RU" sz="2000" b="1" dirty="0">
                <a:solidFill>
                  <a:schemeClr val="tx1"/>
                </a:solidFill>
              </a:rPr>
              <a:t>конкурс социальных и гражданских </a:t>
            </a:r>
            <a:r>
              <a:rPr lang="ru-RU" sz="2000" b="1" dirty="0" smtClean="0">
                <a:solidFill>
                  <a:schemeClr val="tx1"/>
                </a:solidFill>
              </a:rPr>
              <a:t>инициатив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503" y="160337"/>
            <a:ext cx="1028544" cy="68569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8513" y="238984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296848"/>
              </p:ext>
            </p:extLst>
          </p:nvPr>
        </p:nvGraphicFramePr>
        <p:xfrm>
          <a:off x="460376" y="1320636"/>
          <a:ext cx="10572582" cy="481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3762"/>
                <a:gridCol w="2666813"/>
                <a:gridCol w="3772007"/>
              </a:tblGrid>
              <a:tr h="313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2017 г.</a:t>
                      </a:r>
                      <a:endParaRPr lang="ru-RU" sz="1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</a:rPr>
                        <a:t>2018 г.</a:t>
                      </a:r>
                      <a:endParaRPr lang="ru-RU" sz="1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3135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Бюджет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21,5 </a:t>
                      </a: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млн.руб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73,5 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млн.руб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2896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«разных» конкурсов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 (единый формат)</a:t>
                      </a:r>
                      <a:endParaRPr lang="ru-RU" sz="180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2896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Сроки объявления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май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январь</a:t>
                      </a:r>
                      <a:endParaRPr lang="ru-RU" sz="180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2896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Мах размер гранта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500 </a:t>
                      </a: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тыс.руб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 </a:t>
                      </a:r>
                      <a:r>
                        <a:rPr lang="ru-RU" sz="180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млн.руб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60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проектов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 1 НКО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59068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Сроки реализации проекта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В рамках текущего года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Возможность «переходить» в следующий год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6738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Порядок финансирования проектов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70/30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(остаток после отчета)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100 %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2613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поданных заявок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280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410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2613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Количество победителей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61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137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  <a:tr h="6738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муниципалитетов-участников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47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26342" marR="26342" marT="13171" marB="1317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6412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6077" y="-48344"/>
            <a:ext cx="8118504" cy="722163"/>
          </a:xfrm>
        </p:spPr>
        <p:txBody>
          <a:bodyPr/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tx1"/>
                </a:solidFill>
              </a:rPr>
              <a:t>Привлечение </a:t>
            </a:r>
            <a:r>
              <a:rPr lang="ru-RU" sz="1600" b="1" dirty="0">
                <a:solidFill>
                  <a:schemeClr val="tx1"/>
                </a:solidFill>
              </a:rPr>
              <a:t>СО НКО к реализации </a:t>
            </a:r>
            <a:r>
              <a:rPr lang="ru-RU" sz="1600" b="1" dirty="0" smtClean="0">
                <a:solidFill>
                  <a:schemeClr val="tx1"/>
                </a:solidFill>
              </a:rPr>
              <a:t>СЭР ПК  - 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- Краевой </a:t>
            </a:r>
            <a:r>
              <a:rPr lang="ru-RU" sz="1600" b="1" dirty="0">
                <a:solidFill>
                  <a:schemeClr val="tx1"/>
                </a:solidFill>
              </a:rPr>
              <a:t>конкурс социальных и гражданских </a:t>
            </a:r>
            <a:r>
              <a:rPr lang="ru-RU" sz="1600" b="1" dirty="0" smtClean="0">
                <a:solidFill>
                  <a:schemeClr val="tx1"/>
                </a:solidFill>
              </a:rPr>
              <a:t>инициатив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503" y="160337"/>
            <a:ext cx="1028544" cy="68569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8513" y="238984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975" y="1362531"/>
            <a:ext cx="1065660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61</a:t>
            </a:r>
            <a:r>
              <a:rPr lang="ru-RU" sz="2000" dirty="0" smtClean="0"/>
              <a:t>  </a:t>
            </a:r>
            <a:r>
              <a:rPr lang="ru-RU" dirty="0" smtClean="0"/>
              <a:t>- проекты, направленные на поддержку ветеранов </a:t>
            </a:r>
          </a:p>
          <a:p>
            <a:r>
              <a:rPr lang="ru-RU" sz="3200" b="1" dirty="0" smtClean="0"/>
              <a:t>40</a:t>
            </a:r>
            <a:r>
              <a:rPr lang="ru-RU" sz="3200" dirty="0" smtClean="0"/>
              <a:t> </a:t>
            </a:r>
            <a:r>
              <a:rPr lang="ru-RU" dirty="0"/>
              <a:t>СО НКО, реализующие социальные </a:t>
            </a:r>
            <a:r>
              <a:rPr lang="ru-RU" dirty="0" smtClean="0"/>
              <a:t>инициативы:</a:t>
            </a:r>
            <a:endParaRPr lang="ru-RU" dirty="0"/>
          </a:p>
          <a:p>
            <a:r>
              <a:rPr lang="ru-RU" i="1" dirty="0" smtClean="0"/>
              <a:t>	14 </a:t>
            </a:r>
            <a:r>
              <a:rPr lang="ru-RU" i="1" dirty="0"/>
              <a:t>- в области образования, просвещения, науки, культуры, искусства, здравоохранения, профилактики и охраны здоровья </a:t>
            </a:r>
            <a:r>
              <a:rPr lang="ru-RU" i="1" dirty="0" smtClean="0"/>
              <a:t>граждан</a:t>
            </a:r>
            <a:endParaRPr lang="ru-RU" dirty="0"/>
          </a:p>
          <a:p>
            <a:r>
              <a:rPr lang="ru-RU" i="1" dirty="0" smtClean="0"/>
              <a:t>	3 – развитие </a:t>
            </a:r>
            <a:r>
              <a:rPr lang="ru-RU" i="1" dirty="0"/>
              <a:t>информационного </a:t>
            </a:r>
            <a:r>
              <a:rPr lang="ru-RU" i="1" dirty="0" smtClean="0"/>
              <a:t>пространства</a:t>
            </a:r>
            <a:endParaRPr lang="ru-RU" dirty="0"/>
          </a:p>
          <a:p>
            <a:r>
              <a:rPr lang="ru-RU" i="1" dirty="0" smtClean="0"/>
              <a:t>	1</a:t>
            </a:r>
            <a:r>
              <a:rPr lang="en-US" i="1" dirty="0" smtClean="0"/>
              <a:t>3</a:t>
            </a:r>
            <a:r>
              <a:rPr lang="ru-RU" i="1" dirty="0" smtClean="0"/>
              <a:t> –благотворительность и добровольчество</a:t>
            </a:r>
            <a:endParaRPr lang="ru-RU" dirty="0"/>
          </a:p>
          <a:p>
            <a:r>
              <a:rPr lang="ru-RU" i="1" dirty="0" smtClean="0"/>
              <a:t>	2 –развитие </a:t>
            </a:r>
            <a:r>
              <a:rPr lang="ru-RU" i="1" dirty="0"/>
              <a:t>детского и молодежного общественного </a:t>
            </a:r>
            <a:r>
              <a:rPr lang="ru-RU" i="1" dirty="0" smtClean="0"/>
              <a:t>движения</a:t>
            </a:r>
            <a:endParaRPr lang="ru-RU" dirty="0"/>
          </a:p>
          <a:p>
            <a:r>
              <a:rPr lang="ru-RU" i="1" dirty="0" smtClean="0"/>
              <a:t>	2 – социальная </a:t>
            </a:r>
            <a:r>
              <a:rPr lang="ru-RU" i="1" dirty="0"/>
              <a:t>поддержка и защита </a:t>
            </a:r>
            <a:r>
              <a:rPr lang="ru-RU" i="1" dirty="0" smtClean="0"/>
              <a:t>граждан</a:t>
            </a:r>
            <a:endParaRPr lang="ru-RU" dirty="0"/>
          </a:p>
          <a:p>
            <a:r>
              <a:rPr lang="ru-RU" i="1" dirty="0"/>
              <a:t>по одному </a:t>
            </a:r>
            <a:r>
              <a:rPr lang="ru-RU" i="1" dirty="0" smtClean="0"/>
              <a:t>проекту: развитие </a:t>
            </a:r>
            <a:r>
              <a:rPr lang="ru-RU" i="1" dirty="0"/>
              <a:t>межнационального сотрудничества, </a:t>
            </a:r>
            <a:r>
              <a:rPr lang="ru-RU" i="1" dirty="0" smtClean="0"/>
              <a:t>развитие </a:t>
            </a:r>
            <a:r>
              <a:rPr lang="ru-RU" i="1" dirty="0"/>
              <a:t>институтов гражданского общества, </a:t>
            </a:r>
            <a:r>
              <a:rPr lang="ru-RU" i="1" dirty="0" smtClean="0"/>
              <a:t>продвижение </a:t>
            </a:r>
            <a:r>
              <a:rPr lang="ru-RU" i="1" dirty="0"/>
              <a:t>технологий разрешения конфликтов, основанных на принципах медиации (посредничества), в области занятости граждан, в области экологии, в сфере профилактики социально опасных форм поведения граждан;</a:t>
            </a:r>
            <a:endParaRPr lang="ru-RU" dirty="0"/>
          </a:p>
          <a:p>
            <a:r>
              <a:rPr lang="ru-RU" sz="3200" b="1" dirty="0"/>
              <a:t>31</a:t>
            </a:r>
            <a:r>
              <a:rPr lang="ru-RU" dirty="0"/>
              <a:t> </a:t>
            </a:r>
            <a:r>
              <a:rPr lang="ru-RU" dirty="0" smtClean="0"/>
              <a:t>- проекты </a:t>
            </a:r>
            <a:r>
              <a:rPr lang="ru-RU" dirty="0"/>
              <a:t>в сфере патриотического воспитания населения региона, </a:t>
            </a:r>
          </a:p>
          <a:p>
            <a:r>
              <a:rPr lang="ru-RU" sz="3200" b="1" dirty="0"/>
              <a:t>5</a:t>
            </a:r>
            <a:r>
              <a:rPr lang="ru-RU" dirty="0"/>
              <a:t> </a:t>
            </a:r>
            <a:r>
              <a:rPr lang="ru-RU" dirty="0" smtClean="0"/>
              <a:t>- долгосрочные </a:t>
            </a:r>
            <a:r>
              <a:rPr lang="ru-RU" dirty="0"/>
              <a:t>проекты (инициативы) на территории Пермского края.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2597" y="834199"/>
            <a:ext cx="1085568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поддержку </a:t>
            </a:r>
            <a:r>
              <a:rPr lang="ru-RU" sz="2500" dirty="0"/>
              <a:t>получили 137 СО НКО на общую сумму 73 </a:t>
            </a:r>
            <a:r>
              <a:rPr lang="ru-RU" sz="2500" dirty="0" smtClean="0"/>
              <a:t>118 </a:t>
            </a:r>
            <a:r>
              <a:rPr lang="ru-RU" sz="2500" dirty="0"/>
              <a:t>тыс. </a:t>
            </a:r>
            <a:r>
              <a:rPr lang="ru-RU" sz="2500" dirty="0" smtClean="0"/>
              <a:t>руб.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xmlns="" val="2331106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917776"/>
              </p:ext>
            </p:extLst>
          </p:nvPr>
        </p:nvGraphicFramePr>
        <p:xfrm>
          <a:off x="460375" y="1890849"/>
          <a:ext cx="10704930" cy="4268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8858"/>
                <a:gridCol w="1621101"/>
                <a:gridCol w="1722648"/>
                <a:gridCol w="1862323"/>
              </a:tblGrid>
              <a:tr h="570734"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Направление расходов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поступило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отклонено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победители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  <a:tr h="830257">
                <a:tc>
                  <a:txBody>
                    <a:bodyPr/>
                    <a:lstStyle/>
                    <a:p>
                      <a:pPr marL="179705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«Предоставление краевых грантов социально ориентированным некоммерческим организациям на реализацию социальных проектов по итогам конкурсов социальных и гражданских инициатив</a:t>
                      </a:r>
                      <a:r>
                        <a:rPr lang="ru-RU" sz="1300" dirty="0" smtClean="0">
                          <a:solidFill>
                            <a:srgbClr val="002060"/>
                          </a:solidFill>
                          <a:effectLst/>
                        </a:rPr>
                        <a:t>»</a:t>
                      </a:r>
                    </a:p>
                    <a:p>
                      <a:pPr marL="179705" algn="just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221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</a:rPr>
                        <a:t>69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  <a:tr h="824392">
                <a:tc>
                  <a:txBody>
                    <a:bodyPr/>
                    <a:lstStyle/>
                    <a:p>
                      <a:pPr marL="179705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«Предоставление субсидий на поддержку социально ориентированных некоммерческих организаций, реализующих долгосрочные проекты (инициативы)»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</a:rPr>
                        <a:t>21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  <a:tr h="824392">
                <a:tc>
                  <a:txBody>
                    <a:bodyPr/>
                    <a:lstStyle/>
                    <a:p>
                      <a:pPr marL="179705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«Предоставление субсидий социально ориентированным некоммерческим организациям ветеранов Великой Отечественной войны, боевых действий и ликвидации чрезвычайных ситуаций</a:t>
                      </a:r>
                      <a:r>
                        <a:rPr lang="ru-RU" sz="1300" dirty="0" smtClean="0">
                          <a:solidFill>
                            <a:srgbClr val="002060"/>
                          </a:solidFill>
                          <a:effectLst/>
                        </a:rPr>
                        <a:t>»</a:t>
                      </a:r>
                    </a:p>
                    <a:p>
                      <a:pPr marL="179705" algn="just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61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61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  <a:tr h="618294">
                <a:tc>
                  <a:txBody>
                    <a:bodyPr/>
                    <a:lstStyle/>
                    <a:p>
                      <a:pPr marL="179705"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«Предоставление на конкурсной основе субсидии общественным организациям, занимающимся патриотическим воспитанием</a:t>
                      </a:r>
                      <a:r>
                        <a:rPr lang="ru-RU" sz="1300" dirty="0" smtClean="0">
                          <a:solidFill>
                            <a:srgbClr val="002060"/>
                          </a:solidFill>
                          <a:effectLst/>
                        </a:rPr>
                        <a:t>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107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39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31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  <a:tr h="206098">
                <a:tc>
                  <a:txBody>
                    <a:bodyPr/>
                    <a:lstStyle/>
                    <a:p>
                      <a:pPr marL="179705" algn="r">
                        <a:spcAft>
                          <a:spcPts val="0"/>
                        </a:spcAft>
                      </a:pPr>
                      <a:endParaRPr lang="ru-RU" sz="130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79705" algn="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300" dirty="0" smtClean="0">
                          <a:solidFill>
                            <a:srgbClr val="002060"/>
                          </a:solidFill>
                          <a:effectLst/>
                        </a:rPr>
                        <a:t>ИТОГО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</a:rPr>
                        <a:t>410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118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  <a:tc>
                  <a:txBody>
                    <a:bodyPr/>
                    <a:lstStyle/>
                    <a:p>
                      <a:pPr marL="179705"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</a:rPr>
                        <a:t>137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611" marR="6361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80697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/>
          </p:nvPr>
        </p:nvGraphicFramePr>
        <p:xfrm>
          <a:off x="1094874" y="1395663"/>
          <a:ext cx="10070432" cy="4752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50333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66830889"/>
              </p:ext>
            </p:extLst>
          </p:nvPr>
        </p:nvGraphicFramePr>
        <p:xfrm>
          <a:off x="155575" y="667670"/>
          <a:ext cx="11881094" cy="6376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25161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8513" y="238984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37292106"/>
              </p:ext>
            </p:extLst>
          </p:nvPr>
        </p:nvGraphicFramePr>
        <p:xfrm>
          <a:off x="307975" y="303069"/>
          <a:ext cx="11146088" cy="501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12776" y="5317586"/>
            <a:ext cx="11035274" cy="12516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Количество проектов в номинации «Образование, просвещение, наука, культура, искусство, здравоохранение, </a:t>
            </a:r>
            <a:r>
              <a:rPr lang="ru-RU" dirty="0">
                <a:solidFill>
                  <a:schemeClr val="tx1"/>
                </a:solidFill>
              </a:rPr>
              <a:t>профилактики и охраны здоровья </a:t>
            </a:r>
            <a:r>
              <a:rPr lang="ru-RU" dirty="0" smtClean="0">
                <a:solidFill>
                  <a:schemeClr val="tx1"/>
                </a:solidFill>
              </a:rPr>
              <a:t>граждан» - 103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Количество проектов в сфере патриотического воспитания граждан – 107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Поддержка СО НКО ветеранов - 61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758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9079" y="323153"/>
            <a:ext cx="5711293" cy="90219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Краевой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конкурс социальных и гражданских инициатив (проектов)</a:t>
            </a:r>
            <a:endParaRPr lang="ru-RU" sz="2400" dirty="0"/>
          </a:p>
        </p:txBody>
      </p:sp>
      <p:sp>
        <p:nvSpPr>
          <p:cNvPr id="7" name="AutoShape 8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://enc.permculture.ru/getImage.do?object=1804435180&amp;original=1&amp;compatible=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540" y="302322"/>
            <a:ext cx="1384539" cy="9230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18513" y="238984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dirty="0">
              <a:solidFill>
                <a:srgbClr val="0070C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6607188"/>
              </p:ext>
            </p:extLst>
          </p:nvPr>
        </p:nvGraphicFramePr>
        <p:xfrm>
          <a:off x="612772" y="1764881"/>
          <a:ext cx="10987824" cy="4755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7138"/>
                <a:gridCol w="1910686"/>
              </a:tblGrid>
              <a:tr h="655035">
                <a:tc>
                  <a:txBody>
                    <a:bodyPr/>
                    <a:lstStyle/>
                    <a:p>
                      <a:r>
                        <a:rPr lang="ru-RU" dirty="0" smtClean="0"/>
                        <a:t>ветеранские организации - </a:t>
                      </a:r>
                      <a:r>
                        <a:rPr lang="ru-RU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вовлечение пожилых людей в общественную деятельность, организация взаимодействия</a:t>
                      </a:r>
                      <a:r>
                        <a:rPr lang="ru-RU" sz="1800" b="0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поколений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патриотическое воспитание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</a:tr>
              <a:tr h="18715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добровольчество и волонтерская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</a:tr>
              <a:tr h="18715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поддержка детского и молодежного движения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поддержка инвалидов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деятельность в сфере просвещения, науки, культуры, искусства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поддержка семьи, материнства и детства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информационное просвещение и формирование имиджа ПК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 трудными подростками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развитие институтов гражданского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dirty="0" smtClean="0"/>
                        <a:t>экология и защита особо охраняемых территорий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132765" y="1364776"/>
            <a:ext cx="9225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Виды деятельности СО НКО – победителей конкурса 2018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54497205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1885</TotalTime>
  <Words>733</Words>
  <Application>Microsoft Office PowerPoint</Application>
  <PresentationFormat>Произвольный</PresentationFormat>
  <Paragraphs>176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Слайд 1</vt:lpstr>
      <vt:lpstr>Краевой конкурс социальных и гражданских инициатив (проектов)</vt:lpstr>
      <vt:lpstr>        1. Привлечение СО НКО к реализации СЭР ПК  -  - Краевой конкурс социальных и гражданских инициатив</vt:lpstr>
      <vt:lpstr>           Привлечение СО НКО к реализации СЭР ПК  -  - Краевой конкурс социальных и гражданских инициатив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  <vt:lpstr>           Краевой конкурс социальных и гражданских инициатив (проектов)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Краевой конкурс социальных и гражданских инициатив (проектов)  Итоги краевого конкурса социальных и гражданских инициатив (проектов)</dc:title>
  <dc:creator>Шапошникова Гульнара Зинатулловна</dc:creator>
  <cp:lastModifiedBy>BazanovVA</cp:lastModifiedBy>
  <cp:revision>95</cp:revision>
  <cp:lastPrinted>2018-11-26T11:24:53Z</cp:lastPrinted>
  <dcterms:created xsi:type="dcterms:W3CDTF">2018-04-11T10:02:28Z</dcterms:created>
  <dcterms:modified xsi:type="dcterms:W3CDTF">2018-12-24T05:44:33Z</dcterms:modified>
</cp:coreProperties>
</file>