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3" r:id="rId3"/>
    <p:sldId id="257" r:id="rId4"/>
    <p:sldId id="262" r:id="rId5"/>
    <p:sldId id="261" r:id="rId6"/>
    <p:sldId id="271" r:id="rId7"/>
    <p:sldId id="273" r:id="rId8"/>
    <p:sldId id="260" r:id="rId9"/>
    <p:sldId id="264" r:id="rId10"/>
    <p:sldId id="274" r:id="rId11"/>
    <p:sldId id="275" r:id="rId12"/>
    <p:sldId id="276" r:id="rId13"/>
    <p:sldId id="277" r:id="rId14"/>
    <p:sldId id="278" r:id="rId15"/>
    <p:sldId id="265" r:id="rId16"/>
    <p:sldId id="282" r:id="rId17"/>
    <p:sldId id="281" r:id="rId18"/>
    <p:sldId id="269" r:id="rId19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DE76B9-FBA2-45E1-A579-041D5868A5C1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68DC05FE-1DE3-4F6C-A010-60CFB1CA7A7D}">
      <dgm:prSet/>
      <dgm:spPr/>
      <dgm:t>
        <a:bodyPr/>
        <a:lstStyle/>
        <a:p>
          <a:r>
            <a:rPr lang="ru-RU" dirty="0" smtClean="0"/>
            <a:t>177 (41%) жалоб на территориальные органы федеральных органов исполнительной власти </a:t>
          </a:r>
          <a:endParaRPr lang="ru-RU" dirty="0"/>
        </a:p>
      </dgm:t>
    </dgm:pt>
    <dgm:pt modelId="{E3844C07-060A-4695-9D52-3F88CF5AA1AE}" type="parTrans" cxnId="{40C761F1-6070-44CD-87E5-9A65E92902D2}">
      <dgm:prSet/>
      <dgm:spPr/>
      <dgm:t>
        <a:bodyPr/>
        <a:lstStyle/>
        <a:p>
          <a:endParaRPr lang="ru-RU"/>
        </a:p>
      </dgm:t>
    </dgm:pt>
    <dgm:pt modelId="{7FE74EAE-9325-4A7B-A6E6-6BD20A198D1E}" type="sibTrans" cxnId="{40C761F1-6070-44CD-87E5-9A65E92902D2}">
      <dgm:prSet/>
      <dgm:spPr/>
      <dgm:t>
        <a:bodyPr/>
        <a:lstStyle/>
        <a:p>
          <a:endParaRPr lang="ru-RU"/>
        </a:p>
      </dgm:t>
    </dgm:pt>
    <dgm:pt modelId="{910B10BA-F9F9-4680-A914-0C002C021531}">
      <dgm:prSet/>
      <dgm:spPr/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108 (25%) жалоб на органы местного самоуправления</a:t>
          </a:r>
          <a:endParaRPr lang="ru-RU" dirty="0">
            <a:solidFill>
              <a:srgbClr val="C00000"/>
            </a:solidFill>
          </a:endParaRPr>
        </a:p>
      </dgm:t>
    </dgm:pt>
    <dgm:pt modelId="{7D1C377C-724D-4C4A-897F-ED7D9DC9EE11}" type="parTrans" cxnId="{70490A61-8854-4592-BB97-6D1916E34883}">
      <dgm:prSet/>
      <dgm:spPr/>
      <dgm:t>
        <a:bodyPr/>
        <a:lstStyle/>
        <a:p>
          <a:endParaRPr lang="ru-RU"/>
        </a:p>
      </dgm:t>
    </dgm:pt>
    <dgm:pt modelId="{ABEDB63A-574C-49F1-A619-ABE6094929EE}" type="sibTrans" cxnId="{70490A61-8854-4592-BB97-6D1916E34883}">
      <dgm:prSet/>
      <dgm:spPr/>
      <dgm:t>
        <a:bodyPr/>
        <a:lstStyle/>
        <a:p>
          <a:endParaRPr lang="ru-RU"/>
        </a:p>
      </dgm:t>
    </dgm:pt>
    <dgm:pt modelId="{791F8659-0EAC-43CA-B9A6-50747BA0FAB8}">
      <dgm:prSet/>
      <dgm:spPr/>
      <dgm:t>
        <a:bodyPr/>
        <a:lstStyle/>
        <a:p>
          <a:r>
            <a:rPr lang="ru-RU" dirty="0" smtClean="0"/>
            <a:t>68 (16%) жалобы на региональные органы власти</a:t>
          </a:r>
          <a:endParaRPr lang="ru-RU" dirty="0"/>
        </a:p>
      </dgm:t>
    </dgm:pt>
    <dgm:pt modelId="{A81D2DA8-D04D-4D33-B426-B7E889C38088}" type="parTrans" cxnId="{14AE2A16-8E1A-4F25-B77A-85AC5F656B40}">
      <dgm:prSet/>
      <dgm:spPr/>
      <dgm:t>
        <a:bodyPr/>
        <a:lstStyle/>
        <a:p>
          <a:endParaRPr lang="ru-RU"/>
        </a:p>
      </dgm:t>
    </dgm:pt>
    <dgm:pt modelId="{1BE00763-7ED8-4FB9-8A9A-7E780E2A76F2}" type="sibTrans" cxnId="{14AE2A16-8E1A-4F25-B77A-85AC5F656B40}">
      <dgm:prSet/>
      <dgm:spPr/>
      <dgm:t>
        <a:bodyPr/>
        <a:lstStyle/>
        <a:p>
          <a:endParaRPr lang="ru-RU"/>
        </a:p>
      </dgm:t>
    </dgm:pt>
    <dgm:pt modelId="{23527A6A-E214-49D0-B988-4B441DAC01C3}" type="pres">
      <dgm:prSet presAssocID="{5DDE76B9-FBA2-45E1-A579-041D5868A5C1}" presName="Name0" presStyleCnt="0">
        <dgm:presLayoutVars>
          <dgm:dir/>
          <dgm:animLvl val="lvl"/>
          <dgm:resizeHandles val="exact"/>
        </dgm:presLayoutVars>
      </dgm:prSet>
      <dgm:spPr/>
    </dgm:pt>
    <dgm:pt modelId="{A1ED2E5D-FD09-440D-A52E-00A0E129FFF9}" type="pres">
      <dgm:prSet presAssocID="{68DC05FE-1DE3-4F6C-A010-60CFB1CA7A7D}" presName="Name8" presStyleCnt="0"/>
      <dgm:spPr/>
    </dgm:pt>
    <dgm:pt modelId="{9B8A511C-D4FA-41E6-9C36-85C6DC7F0E56}" type="pres">
      <dgm:prSet presAssocID="{68DC05FE-1DE3-4F6C-A010-60CFB1CA7A7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4B9F5-47F0-4D87-ADDD-A69F9029AA90}" type="pres">
      <dgm:prSet presAssocID="{68DC05FE-1DE3-4F6C-A010-60CFB1CA7A7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950D6-3535-41BC-9CB6-7CF1F6237E57}" type="pres">
      <dgm:prSet presAssocID="{910B10BA-F9F9-4680-A914-0C002C021531}" presName="Name8" presStyleCnt="0"/>
      <dgm:spPr/>
    </dgm:pt>
    <dgm:pt modelId="{F49F496D-9598-4E50-8550-80CA3C3CD459}" type="pres">
      <dgm:prSet presAssocID="{910B10BA-F9F9-4680-A914-0C002C021531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E2B8F-0C0F-479D-8F96-9960D33430A9}" type="pres">
      <dgm:prSet presAssocID="{910B10BA-F9F9-4680-A914-0C002C02153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7539D-4AE4-427D-8FCE-97B4E089B97B}" type="pres">
      <dgm:prSet presAssocID="{791F8659-0EAC-43CA-B9A6-50747BA0FAB8}" presName="Name8" presStyleCnt="0"/>
      <dgm:spPr/>
    </dgm:pt>
    <dgm:pt modelId="{FCE740F0-97A1-4BDB-86C0-22AD46795456}" type="pres">
      <dgm:prSet presAssocID="{791F8659-0EAC-43CA-B9A6-50747BA0FAB8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DB95D-2686-4E95-AE43-A658AEBF8ED4}" type="pres">
      <dgm:prSet presAssocID="{791F8659-0EAC-43CA-B9A6-50747BA0FA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AE2A16-8E1A-4F25-B77A-85AC5F656B40}" srcId="{5DDE76B9-FBA2-45E1-A579-041D5868A5C1}" destId="{791F8659-0EAC-43CA-B9A6-50747BA0FAB8}" srcOrd="2" destOrd="0" parTransId="{A81D2DA8-D04D-4D33-B426-B7E889C38088}" sibTransId="{1BE00763-7ED8-4FB9-8A9A-7E780E2A76F2}"/>
    <dgm:cxn modelId="{9872AE7E-4E35-4CCD-BB0D-04C601E51C5C}" type="presOf" srcId="{68DC05FE-1DE3-4F6C-A010-60CFB1CA7A7D}" destId="{9B8A511C-D4FA-41E6-9C36-85C6DC7F0E56}" srcOrd="0" destOrd="0" presId="urn:microsoft.com/office/officeart/2005/8/layout/pyramid3"/>
    <dgm:cxn modelId="{EE91EE3A-BAF6-423D-8673-B386108F6869}" type="presOf" srcId="{910B10BA-F9F9-4680-A914-0C002C021531}" destId="{58DE2B8F-0C0F-479D-8F96-9960D33430A9}" srcOrd="1" destOrd="0" presId="urn:microsoft.com/office/officeart/2005/8/layout/pyramid3"/>
    <dgm:cxn modelId="{13EF8B10-EA08-407A-9C9D-4C2796A6A520}" type="presOf" srcId="{5DDE76B9-FBA2-45E1-A579-041D5868A5C1}" destId="{23527A6A-E214-49D0-B988-4B441DAC01C3}" srcOrd="0" destOrd="0" presId="urn:microsoft.com/office/officeart/2005/8/layout/pyramid3"/>
    <dgm:cxn modelId="{40C761F1-6070-44CD-87E5-9A65E92902D2}" srcId="{5DDE76B9-FBA2-45E1-A579-041D5868A5C1}" destId="{68DC05FE-1DE3-4F6C-A010-60CFB1CA7A7D}" srcOrd="0" destOrd="0" parTransId="{E3844C07-060A-4695-9D52-3F88CF5AA1AE}" sibTransId="{7FE74EAE-9325-4A7B-A6E6-6BD20A198D1E}"/>
    <dgm:cxn modelId="{70490A61-8854-4592-BB97-6D1916E34883}" srcId="{5DDE76B9-FBA2-45E1-A579-041D5868A5C1}" destId="{910B10BA-F9F9-4680-A914-0C002C021531}" srcOrd="1" destOrd="0" parTransId="{7D1C377C-724D-4C4A-897F-ED7D9DC9EE11}" sibTransId="{ABEDB63A-574C-49F1-A619-ABE6094929EE}"/>
    <dgm:cxn modelId="{8BB94776-8259-4503-9C29-97D68D96ADF0}" type="presOf" srcId="{791F8659-0EAC-43CA-B9A6-50747BA0FAB8}" destId="{FCE740F0-97A1-4BDB-86C0-22AD46795456}" srcOrd="0" destOrd="0" presId="urn:microsoft.com/office/officeart/2005/8/layout/pyramid3"/>
    <dgm:cxn modelId="{88861E82-DE3A-461B-80ED-CBD793A8B5D5}" type="presOf" srcId="{791F8659-0EAC-43CA-B9A6-50747BA0FAB8}" destId="{F1ADB95D-2686-4E95-AE43-A658AEBF8ED4}" srcOrd="1" destOrd="0" presId="urn:microsoft.com/office/officeart/2005/8/layout/pyramid3"/>
    <dgm:cxn modelId="{7C33C209-4D1C-429B-966C-B053B4CA8ABB}" type="presOf" srcId="{68DC05FE-1DE3-4F6C-A010-60CFB1CA7A7D}" destId="{EE94B9F5-47F0-4D87-ADDD-A69F9029AA90}" srcOrd="1" destOrd="0" presId="urn:microsoft.com/office/officeart/2005/8/layout/pyramid3"/>
    <dgm:cxn modelId="{AE2555CE-B689-46E7-B859-CCB996A46DF5}" type="presOf" srcId="{910B10BA-F9F9-4680-A914-0C002C021531}" destId="{F49F496D-9598-4E50-8550-80CA3C3CD459}" srcOrd="0" destOrd="0" presId="urn:microsoft.com/office/officeart/2005/8/layout/pyramid3"/>
    <dgm:cxn modelId="{D9465818-C3DE-4CA9-87BA-8523F12A1156}" type="presParOf" srcId="{23527A6A-E214-49D0-B988-4B441DAC01C3}" destId="{A1ED2E5D-FD09-440D-A52E-00A0E129FFF9}" srcOrd="0" destOrd="0" presId="urn:microsoft.com/office/officeart/2005/8/layout/pyramid3"/>
    <dgm:cxn modelId="{A41C13BC-B7CE-40DD-A1C4-824597A611EC}" type="presParOf" srcId="{A1ED2E5D-FD09-440D-A52E-00A0E129FFF9}" destId="{9B8A511C-D4FA-41E6-9C36-85C6DC7F0E56}" srcOrd="0" destOrd="0" presId="urn:microsoft.com/office/officeart/2005/8/layout/pyramid3"/>
    <dgm:cxn modelId="{D3DF0804-EE6E-4932-9889-C7E9A7537451}" type="presParOf" srcId="{A1ED2E5D-FD09-440D-A52E-00A0E129FFF9}" destId="{EE94B9F5-47F0-4D87-ADDD-A69F9029AA90}" srcOrd="1" destOrd="0" presId="urn:microsoft.com/office/officeart/2005/8/layout/pyramid3"/>
    <dgm:cxn modelId="{0668913E-C4DC-40EE-AB3E-E219927CD46A}" type="presParOf" srcId="{23527A6A-E214-49D0-B988-4B441DAC01C3}" destId="{251950D6-3535-41BC-9CB6-7CF1F6237E57}" srcOrd="1" destOrd="0" presId="urn:microsoft.com/office/officeart/2005/8/layout/pyramid3"/>
    <dgm:cxn modelId="{F87BA1CB-D5BE-4171-A8D2-2EFFE794E412}" type="presParOf" srcId="{251950D6-3535-41BC-9CB6-7CF1F6237E57}" destId="{F49F496D-9598-4E50-8550-80CA3C3CD459}" srcOrd="0" destOrd="0" presId="urn:microsoft.com/office/officeart/2005/8/layout/pyramid3"/>
    <dgm:cxn modelId="{B2363BCB-DB2B-414A-B9D7-57A858CEE713}" type="presParOf" srcId="{251950D6-3535-41BC-9CB6-7CF1F6237E57}" destId="{58DE2B8F-0C0F-479D-8F96-9960D33430A9}" srcOrd="1" destOrd="0" presId="urn:microsoft.com/office/officeart/2005/8/layout/pyramid3"/>
    <dgm:cxn modelId="{0749A437-11A3-4E11-B24B-F41F905186AC}" type="presParOf" srcId="{23527A6A-E214-49D0-B988-4B441DAC01C3}" destId="{26B7539D-4AE4-427D-8FCE-97B4E089B97B}" srcOrd="2" destOrd="0" presId="urn:microsoft.com/office/officeart/2005/8/layout/pyramid3"/>
    <dgm:cxn modelId="{EC5FC80E-3CF7-4E6F-8EB6-D228238C8695}" type="presParOf" srcId="{26B7539D-4AE4-427D-8FCE-97B4E089B97B}" destId="{FCE740F0-97A1-4BDB-86C0-22AD46795456}" srcOrd="0" destOrd="0" presId="urn:microsoft.com/office/officeart/2005/8/layout/pyramid3"/>
    <dgm:cxn modelId="{4FE15DDB-9663-40CB-A8D2-405B5D45EBFD}" type="presParOf" srcId="{26B7539D-4AE4-427D-8FCE-97B4E089B97B}" destId="{F1ADB95D-2686-4E95-AE43-A658AEBF8ED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A511C-D4FA-41E6-9C36-85C6DC7F0E56}">
      <dsp:nvSpPr>
        <dsp:cNvPr id="0" name=""/>
        <dsp:cNvSpPr/>
      </dsp:nvSpPr>
      <dsp:spPr>
        <a:xfrm rot="10800000">
          <a:off x="0" y="0"/>
          <a:ext cx="10515600" cy="1104928"/>
        </a:xfrm>
        <a:prstGeom prst="trapezoid">
          <a:avLst>
            <a:gd name="adj" fmla="val 15861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177 (41%) жалоб на территориальные органы федеральных органов исполнительной власти </a:t>
          </a:r>
          <a:endParaRPr lang="ru-RU" sz="2400" kern="1200" dirty="0"/>
        </a:p>
      </dsp:txBody>
      <dsp:txXfrm rot="-10800000">
        <a:off x="1840229" y="0"/>
        <a:ext cx="6835140" cy="1104928"/>
      </dsp:txXfrm>
    </dsp:sp>
    <dsp:sp modelId="{F49F496D-9598-4E50-8550-80CA3C3CD459}">
      <dsp:nvSpPr>
        <dsp:cNvPr id="0" name=""/>
        <dsp:cNvSpPr/>
      </dsp:nvSpPr>
      <dsp:spPr>
        <a:xfrm rot="10800000">
          <a:off x="1752600" y="1104928"/>
          <a:ext cx="7010400" cy="1104928"/>
        </a:xfrm>
        <a:prstGeom prst="trapezoid">
          <a:avLst>
            <a:gd name="adj" fmla="val 15861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C00000"/>
              </a:solidFill>
            </a:rPr>
            <a:t>108 (25%) жалоб на органы местного самоуправления</a:t>
          </a:r>
          <a:endParaRPr lang="ru-RU" sz="2400" kern="1200" dirty="0">
            <a:solidFill>
              <a:srgbClr val="C00000"/>
            </a:solidFill>
          </a:endParaRPr>
        </a:p>
      </dsp:txBody>
      <dsp:txXfrm rot="-10800000">
        <a:off x="2979419" y="1104928"/>
        <a:ext cx="4556760" cy="1104928"/>
      </dsp:txXfrm>
    </dsp:sp>
    <dsp:sp modelId="{FCE740F0-97A1-4BDB-86C0-22AD46795456}">
      <dsp:nvSpPr>
        <dsp:cNvPr id="0" name=""/>
        <dsp:cNvSpPr/>
      </dsp:nvSpPr>
      <dsp:spPr>
        <a:xfrm rot="10800000">
          <a:off x="3505200" y="2209857"/>
          <a:ext cx="3505200" cy="1104928"/>
        </a:xfrm>
        <a:prstGeom prst="trapezoid">
          <a:avLst>
            <a:gd name="adj" fmla="val 15861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68 (16%) жалобы на региональные органы власти</a:t>
          </a:r>
          <a:endParaRPr lang="ru-RU" sz="2400" kern="1200" dirty="0"/>
        </a:p>
      </dsp:txBody>
      <dsp:txXfrm rot="-10800000">
        <a:off x="3505200" y="2209857"/>
        <a:ext cx="3505200" cy="11049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730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52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629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435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7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608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874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524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36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89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053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588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271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639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37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9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81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17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8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090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61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81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44B4-F22C-4A53-B435-E16C0B7B8796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42C60-BE79-4409-9BFF-0E6A4CCF1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73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99441-06C5-4DAF-9A69-C8386FBA422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1DA13-B1C8-4581-A932-2FD280AF9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5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mbudsmanbiz59.ru/" TargetMode="External"/><Relationship Id="rId2" Type="http://schemas.openxmlformats.org/officeDocument/2006/relationships/hyperlink" Target="mailto:perm@ombudsmanbiz.ru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mbudsmanbiz59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2" y="111144"/>
            <a:ext cx="1911167" cy="615737"/>
          </a:xfrm>
          <a:prstGeom prst="rect">
            <a:avLst/>
          </a:prstGeom>
          <a:noFill/>
        </p:spPr>
      </p:pic>
      <p:sp>
        <p:nvSpPr>
          <p:cNvPr id="6" name="Подзаголовок 2"/>
          <p:cNvSpPr>
            <a:spLocks noGrp="1"/>
          </p:cNvSpPr>
          <p:nvPr>
            <p:ph type="ctrTitle"/>
          </p:nvPr>
        </p:nvSpPr>
        <p:spPr>
          <a:xfrm>
            <a:off x="1145406" y="2001794"/>
            <a:ext cx="9119318" cy="18197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b="1" dirty="0"/>
              <a:t/>
            </a:r>
            <a:br>
              <a:rPr lang="ru-RU" sz="2700" b="1" dirty="0"/>
            </a:br>
            <a:r>
              <a:rPr lang="ru-RU" sz="4000" b="1" dirty="0" smtClean="0"/>
              <a:t>Об основных проблемах и совершенствовании правового регулирования предпринимательской деятельности в Пермском крае</a:t>
            </a:r>
            <a:endParaRPr 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47538" y="4221088"/>
            <a:ext cx="8964724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>
                <a:solidFill>
                  <a:srgbClr val="0070C0"/>
                </a:solidFill>
              </a:rPr>
              <a:t/>
            </a:r>
            <a:br>
              <a:rPr lang="ru-RU" sz="2400" b="1" dirty="0">
                <a:solidFill>
                  <a:srgbClr val="0070C0"/>
                </a:solidFill>
              </a:rPr>
            </a:br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Белов Вячеслав Артурович </a:t>
            </a:r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Уполномоченный по защите прав предпринимателей 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в </a:t>
            </a:r>
            <a:r>
              <a:rPr lang="ru-RU" sz="2400" b="1" dirty="0">
                <a:solidFill>
                  <a:srgbClr val="0070C0"/>
                </a:solidFill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</a:rPr>
              <a:t>ермском крае</a:t>
            </a:r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г. </a:t>
            </a:r>
            <a:r>
              <a:rPr lang="ru-RU" sz="2000" b="1" dirty="0" smtClean="0">
                <a:solidFill>
                  <a:srgbClr val="0070C0"/>
                </a:solidFill>
              </a:rPr>
              <a:t>Пермь</a:t>
            </a:r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25 декабря 2018 </a:t>
            </a:r>
            <a:r>
              <a:rPr lang="ru-RU" sz="2000" b="1" dirty="0">
                <a:solidFill>
                  <a:srgbClr val="0070C0"/>
                </a:solidFill>
              </a:rPr>
              <a:t>года</a:t>
            </a:r>
          </a:p>
          <a:p>
            <a:endParaRPr lang="ru-RU" sz="2400" b="1" dirty="0">
              <a:solidFill>
                <a:srgbClr val="0070C0"/>
              </a:solidFill>
            </a:endParaRPr>
          </a:p>
          <a:p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/>
              <a:t>	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18670" y="726881"/>
            <a:ext cx="7504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ЗАСЕДАНИЕ СОВЕТА ПРЕДСТАВИТЕЛЬНЫХ ОРГАНОВ МУНИЦИПАЛЬНЫХ ОБРАЗОВАНИЙ ПЕРМСКОГО КРАЯ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4974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2" y="29950"/>
            <a:ext cx="1995704" cy="7032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361" y="337819"/>
            <a:ext cx="10948087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4F8A"/>
                </a:solidFill>
              </a:rPr>
              <a:t/>
            </a:r>
            <a:br>
              <a:rPr lang="ru-RU" sz="2400" b="1" dirty="0">
                <a:solidFill>
                  <a:srgbClr val="004F8A"/>
                </a:solidFill>
              </a:rPr>
            </a:br>
            <a:r>
              <a:rPr lang="ru-RU" sz="2400" b="1" dirty="0">
                <a:solidFill>
                  <a:srgbClr val="004F8A"/>
                </a:solidFill>
              </a:rPr>
              <a:t>РАБОЧАЯ ГРУППА </a:t>
            </a:r>
            <a:r>
              <a:rPr lang="ru-RU" sz="2400" dirty="0">
                <a:solidFill>
                  <a:srgbClr val="004F8A"/>
                </a:solidFill>
              </a:rPr>
              <a:t/>
            </a:r>
            <a:br>
              <a:rPr lang="ru-RU" sz="2400" dirty="0">
                <a:solidFill>
                  <a:srgbClr val="004F8A"/>
                </a:solidFill>
              </a:rPr>
            </a:br>
            <a:r>
              <a:rPr lang="ru-RU" sz="2400" dirty="0">
                <a:solidFill>
                  <a:srgbClr val="004F8A"/>
                </a:solidFill>
              </a:rPr>
              <a:t>по контрольно-надзорной деятельности Совета по предпринимательству и улучшению инвестиционного климата в Пермском крае </a:t>
            </a:r>
            <a:r>
              <a:rPr lang="ru-RU" sz="2400" b="1" dirty="0">
                <a:solidFill>
                  <a:srgbClr val="004F8A"/>
                </a:solidFill>
              </a:rPr>
              <a:t/>
            </a:r>
            <a:br>
              <a:rPr lang="ru-RU" sz="2400" b="1" dirty="0">
                <a:solidFill>
                  <a:srgbClr val="004F8A"/>
                </a:solidFill>
              </a:rPr>
            </a:br>
            <a:r>
              <a:rPr lang="ru-RU" sz="2400" dirty="0">
                <a:solidFill>
                  <a:srgbClr val="004F8A"/>
                </a:solidFill>
              </a:rPr>
              <a:t>(распоряжение губернатора </a:t>
            </a:r>
            <a:r>
              <a:rPr lang="ru-RU" sz="2400" dirty="0" err="1">
                <a:solidFill>
                  <a:srgbClr val="004F8A"/>
                </a:solidFill>
              </a:rPr>
              <a:t>Пк</a:t>
            </a:r>
            <a:r>
              <a:rPr lang="ru-RU" sz="2400" dirty="0">
                <a:solidFill>
                  <a:srgbClr val="004F8A"/>
                </a:solidFill>
              </a:rPr>
              <a:t> от 19.10.2017 № 238-р)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372" y="2092411"/>
            <a:ext cx="11640064" cy="42289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>
                <a:solidFill>
                  <a:srgbClr val="FF0000"/>
                </a:solidFill>
              </a:rPr>
              <a:t>Основные результаты работы:</a:t>
            </a:r>
          </a:p>
          <a:p>
            <a:pPr marL="514350" indent="-514350" algn="just">
              <a:buAutoNum type="arabicPeriod"/>
            </a:pPr>
            <a:r>
              <a:rPr lang="ru-RU" sz="1800" dirty="0"/>
              <a:t>Определен единый координатор мероприятий Реформы контрольно-надзорной деятельности и внедрения целевой модели «Организация контрольно-надзорной деятельности» - Министерство экономического развития и инвестиций Пермского края.</a:t>
            </a:r>
          </a:p>
          <a:p>
            <a:pPr marL="514350" indent="-514350" algn="just">
              <a:buAutoNum type="arabicPeriod"/>
            </a:pPr>
            <a:r>
              <a:rPr lang="ru-RU" sz="1800" dirty="0"/>
              <a:t>Разработана «дорожная карта» по улучшению инвестиционного климата, в части совершенствования контрольно-надзорной деятельности в Пермском </a:t>
            </a:r>
            <a:r>
              <a:rPr lang="ru-RU" sz="1800" dirty="0" smtClean="0"/>
              <a:t>крае. </a:t>
            </a:r>
          </a:p>
          <a:p>
            <a:pPr marL="514350" indent="-514350" algn="just">
              <a:buAutoNum type="arabicPeriod"/>
            </a:pPr>
            <a:r>
              <a:rPr lang="ru-RU" sz="1800" dirty="0" smtClean="0"/>
              <a:t>Определен Перечень </a:t>
            </a:r>
            <a:r>
              <a:rPr lang="ru-RU" sz="1800" dirty="0"/>
              <a:t>видов регионального государственного контроля (надзора</a:t>
            </a:r>
            <a:r>
              <a:rPr lang="ru-RU" sz="1800" dirty="0" smtClean="0"/>
              <a:t>) и порядок его ведения </a:t>
            </a:r>
            <a:r>
              <a:rPr lang="ru-RU" sz="1400" dirty="0" smtClean="0"/>
              <a:t>(Постановление Правительства </a:t>
            </a:r>
            <a:r>
              <a:rPr lang="ru-RU" sz="1400" dirty="0" err="1" smtClean="0"/>
              <a:t>Пк</a:t>
            </a:r>
            <a:r>
              <a:rPr lang="ru-RU" sz="1400" dirty="0" smtClean="0"/>
              <a:t> от 19.10.2018 № 600-п). </a:t>
            </a:r>
          </a:p>
          <a:p>
            <a:pPr marL="514350" indent="-514350" algn="just">
              <a:buAutoNum type="arabicPeriod"/>
            </a:pPr>
            <a:r>
              <a:rPr lang="ru-RU" sz="1800" dirty="0" smtClean="0"/>
              <a:t>Утверждены перечни </a:t>
            </a:r>
            <a:r>
              <a:rPr lang="ru-RU" sz="1800" dirty="0"/>
              <a:t>показателей эффективности и результативности деятельности контрольных (надзорных) органов Пермского </a:t>
            </a:r>
            <a:r>
              <a:rPr lang="ru-RU" sz="1800" dirty="0" smtClean="0"/>
              <a:t>края.</a:t>
            </a:r>
          </a:p>
          <a:p>
            <a:pPr marL="514350" indent="-514350" algn="just">
              <a:buAutoNum type="arabicPeriod"/>
            </a:pPr>
            <a:r>
              <a:rPr lang="ru-RU" sz="1800" dirty="0" smtClean="0"/>
              <a:t>Внедрена </a:t>
            </a:r>
            <a:r>
              <a:rPr lang="ru-RU" sz="1800" dirty="0"/>
              <a:t>практика </a:t>
            </a:r>
            <a:r>
              <a:rPr lang="ru-RU" sz="1800" dirty="0" smtClean="0"/>
              <a:t>публичных </a:t>
            </a:r>
            <a:r>
              <a:rPr lang="ru-RU" sz="1800" dirty="0"/>
              <a:t>обсуждений правоприменительной практики с представителями предпринимательского </a:t>
            </a:r>
            <a:r>
              <a:rPr lang="ru-RU" sz="1800" dirty="0" smtClean="0"/>
              <a:t>сообщества (</a:t>
            </a:r>
            <a:r>
              <a:rPr lang="ru-RU" sz="1400" dirty="0" smtClean="0"/>
              <a:t>Государственная инспекция по экологии и природопользованию Пермского края, Министерство природных ресурсов, лесного хозяйства и экологии Пермского края, ИГЖН Пермского края, </a:t>
            </a:r>
            <a:r>
              <a:rPr lang="ru-RU" sz="1400" dirty="0" err="1" smtClean="0"/>
              <a:t>Минпромторг</a:t>
            </a:r>
            <a:r>
              <a:rPr lang="ru-RU" sz="1400" dirty="0" smtClean="0"/>
              <a:t> Пермского края).</a:t>
            </a:r>
          </a:p>
          <a:p>
            <a:pPr marL="514350" indent="-514350" algn="just">
              <a:buAutoNum type="arabicPeriod"/>
            </a:pPr>
            <a:r>
              <a:rPr lang="ru-RU" sz="1800" dirty="0" smtClean="0"/>
              <a:t>Проведен анализ внеплановых проверок, проведенных органами регионального контроля (надзора) за 1 полугодие 2018 года.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41544" y="1788688"/>
            <a:ext cx="2544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Состоялось 8 заседаний</a:t>
            </a:r>
          </a:p>
        </p:txBody>
      </p:sp>
    </p:spTree>
    <p:extLst>
      <p:ext uri="{BB962C8B-B14F-4D97-AF65-F5344CB8AC3E}">
        <p14:creationId xmlns:p14="http://schemas.microsoft.com/office/powerpoint/2010/main" val="32339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Постановление </a:t>
            </a:r>
            <a:r>
              <a:rPr lang="ru-RU" dirty="0">
                <a:solidFill>
                  <a:srgbClr val="0070C0"/>
                </a:solidFill>
              </a:rPr>
              <a:t>Правительства </a:t>
            </a:r>
            <a:r>
              <a:rPr lang="ru-RU" dirty="0" smtClean="0">
                <a:solidFill>
                  <a:srgbClr val="0070C0"/>
                </a:solidFill>
              </a:rPr>
              <a:t>ПК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от </a:t>
            </a:r>
            <a:r>
              <a:rPr lang="ru-RU" dirty="0">
                <a:solidFill>
                  <a:srgbClr val="0070C0"/>
                </a:solidFill>
              </a:rPr>
              <a:t>19.10.2018 № </a:t>
            </a:r>
            <a:r>
              <a:rPr lang="ru-RU" dirty="0" smtClean="0">
                <a:solidFill>
                  <a:srgbClr val="0070C0"/>
                </a:solidFill>
              </a:rPr>
              <a:t>600-п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7639"/>
            <a:ext cx="10972800" cy="5146790"/>
          </a:xfrm>
        </p:spPr>
        <p:txBody>
          <a:bodyPr>
            <a:normAutofit fontScale="40000" lnSpcReduction="20000"/>
          </a:bodyPr>
          <a:lstStyle/>
          <a:p>
            <a:pPr marL="0" indent="0" fontAlgn="base">
              <a:buNone/>
            </a:pPr>
            <a:r>
              <a:rPr lang="ru-RU" sz="4000" b="1" dirty="0"/>
              <a:t>3. Рекомендовать органам местного самоуправления, осуществляющим муниципальный контроль (надзор) в Пермском крае: </a:t>
            </a:r>
          </a:p>
          <a:p>
            <a:pPr marL="0" indent="0" fontAlgn="base">
              <a:buNone/>
            </a:pPr>
            <a:r>
              <a:rPr lang="ru-RU" sz="4000" dirty="0"/>
              <a:t>3.1. установить порядки организации и осуществления муниципального контроля на территориях муниципальных образований Пермского края </a:t>
            </a:r>
            <a:r>
              <a:rPr lang="ru-RU" sz="4000" dirty="0" smtClean="0"/>
              <a:t>в </a:t>
            </a:r>
            <a:r>
              <a:rPr lang="ru-RU" sz="4000" dirty="0"/>
              <a:t>соответствующих сферах деятельности;</a:t>
            </a:r>
          </a:p>
          <a:p>
            <a:pPr marL="0" indent="0" fontAlgn="base">
              <a:buNone/>
            </a:pPr>
            <a:r>
              <a:rPr lang="ru-RU" sz="4000" dirty="0"/>
              <a:t>3.2.  принять административные регламенты проведения проверок </a:t>
            </a:r>
            <a:r>
              <a:rPr lang="ru-RU" sz="4000" dirty="0" smtClean="0"/>
              <a:t>при </a:t>
            </a:r>
            <a:r>
              <a:rPr lang="ru-RU" sz="4000" dirty="0"/>
              <a:t>осуществлении муниципального контроля в территориях муниципальных образований Пермского края в соответствующих сферах деятельности;</a:t>
            </a:r>
          </a:p>
          <a:p>
            <a:pPr marL="0" indent="0" fontAlgn="base">
              <a:buNone/>
            </a:pPr>
            <a:r>
              <a:rPr lang="ru-RU" sz="4000" dirty="0"/>
              <a:t>3.3. принять участие в разработке порядка взаимодействия органов регионального государственного контроля (надзора) Пермского края, уполномоченных на осуществление регионального государственного контроля (надзора) и органов муниципального контроля при осуществлении регионального государственного контроля (надзора) и муниципального контроля в соответствующих сферах деятельности;</a:t>
            </a:r>
          </a:p>
          <a:p>
            <a:pPr marL="0" indent="0" fontAlgn="base">
              <a:buNone/>
            </a:pPr>
            <a:r>
              <a:rPr lang="ru-RU" sz="4000" dirty="0"/>
              <a:t>3.4. размещать на своих официальных сайтах в информационно-телекоммуникационной сети «Интернет» (за исключением сведений, распространение которых ограничено или запрещено в соответствии </a:t>
            </a:r>
            <a:r>
              <a:rPr lang="ru-RU" sz="4000" dirty="0" smtClean="0"/>
              <a:t>с </a:t>
            </a:r>
            <a:r>
              <a:rPr lang="ru-RU" sz="4000" dirty="0"/>
              <a:t>законодательством Российской Федерации):</a:t>
            </a:r>
          </a:p>
          <a:p>
            <a:pPr marL="0" indent="0" fontAlgn="base">
              <a:buNone/>
            </a:pPr>
            <a:r>
              <a:rPr lang="ru-RU" sz="4000" dirty="0" smtClean="0"/>
              <a:t>- утвержденные </a:t>
            </a:r>
            <a:r>
              <a:rPr lang="ru-RU" sz="4000" dirty="0"/>
              <a:t>ежегодные планы проведения плановых проверок;</a:t>
            </a:r>
          </a:p>
          <a:p>
            <a:pPr marL="0" indent="0" fontAlgn="base">
              <a:buNone/>
            </a:pPr>
            <a:r>
              <a:rPr lang="ru-RU" sz="4000" dirty="0" smtClean="0"/>
              <a:t>- ежегодные </a:t>
            </a:r>
            <a:r>
              <a:rPr lang="ru-RU" sz="4000" dirty="0"/>
              <a:t>доклады об осуществлении муниципального контроля;</a:t>
            </a:r>
          </a:p>
          <a:p>
            <a:pPr marL="0" indent="0" fontAlgn="base">
              <a:buNone/>
            </a:pPr>
            <a:r>
              <a:rPr lang="ru-RU" sz="4000" dirty="0" smtClean="0"/>
              <a:t>- тексты </a:t>
            </a:r>
            <a:r>
              <a:rPr lang="ru-RU" sz="4000" dirty="0"/>
              <a:t>правовых актов, регламентирующих осуществление муниципального контроля, в том числе административных регламентов </a:t>
            </a:r>
            <a:r>
              <a:rPr lang="ru-RU" sz="4000" dirty="0" smtClean="0"/>
              <a:t>по </a:t>
            </a:r>
            <a:r>
              <a:rPr lang="ru-RU" sz="4000" dirty="0"/>
              <a:t>осуществлению муниципального контроля;</a:t>
            </a:r>
          </a:p>
          <a:p>
            <a:pPr marL="0" indent="0" fontAlgn="base">
              <a:buNone/>
            </a:pPr>
            <a:r>
              <a:rPr lang="ru-RU" sz="4000" dirty="0" smtClean="0"/>
              <a:t>- сведения </a:t>
            </a:r>
            <a:r>
              <a:rPr lang="ru-RU" sz="4000" dirty="0"/>
              <a:t>о структурных подразделениях и должностных лицах, уполномоченных на осуществление муниципального контроля, в том числе перечни должностных лиц, имеющих право составлять протоколы </a:t>
            </a:r>
            <a:r>
              <a:rPr lang="ru-RU" sz="4000" dirty="0" smtClean="0"/>
              <a:t>об </a:t>
            </a:r>
            <a:r>
              <a:rPr lang="ru-RU" sz="4000" dirty="0"/>
              <a:t>административных правонарушениях и </a:t>
            </a:r>
            <a:r>
              <a:rPr lang="ru-RU" sz="4000" dirty="0" smtClean="0"/>
              <a:t>рассматривать </a:t>
            </a:r>
            <a:r>
              <a:rPr lang="ru-RU" sz="4000" dirty="0"/>
              <a:t>дела </a:t>
            </a:r>
            <a:r>
              <a:rPr lang="ru-RU" sz="4000" dirty="0" smtClean="0"/>
              <a:t>об </a:t>
            </a:r>
            <a:r>
              <a:rPr lang="ru-RU" sz="4000" dirty="0"/>
              <a:t>административных правонарушениях;</a:t>
            </a:r>
          </a:p>
          <a:p>
            <a:pPr marL="0" indent="0" fontAlgn="base">
              <a:buNone/>
            </a:pPr>
            <a:r>
              <a:rPr lang="ru-RU" sz="4000" dirty="0" smtClean="0"/>
              <a:t>- сведения </a:t>
            </a:r>
            <a:r>
              <a:rPr lang="ru-RU" sz="4000" dirty="0"/>
              <a:t>о результатах проведенных проверок и выявленных при этом нарушениях, в том числе о возбужденных и рассмотренных делах </a:t>
            </a:r>
            <a:r>
              <a:rPr lang="ru-RU" sz="4000" dirty="0" smtClean="0"/>
              <a:t>об </a:t>
            </a:r>
            <a:r>
              <a:rPr lang="ru-RU" sz="4000" dirty="0"/>
              <a:t>административных правонарушениях.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2" y="142920"/>
            <a:ext cx="1995704" cy="7032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356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Calibri Light" panose="020F0302020204030204"/>
              </a:rPr>
              <a:t>Основные проблемы</a:t>
            </a:r>
            <a:br>
              <a:rPr lang="ru-RU" b="1" dirty="0">
                <a:solidFill>
                  <a:srgbClr val="0070C0"/>
                </a:solidFill>
                <a:latin typeface="Calibri Light" panose="020F0302020204030204"/>
              </a:rPr>
            </a:br>
            <a:r>
              <a:rPr lang="ru-RU" sz="3200" b="1" dirty="0" smtClean="0">
                <a:solidFill>
                  <a:srgbClr val="0070C0"/>
                </a:solidFill>
                <a:latin typeface="Calibri Light" panose="020F0302020204030204"/>
              </a:rPr>
              <a:t>«Развитие и поддержка малого и среднего предпринимательства»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На региональном уровне (Постановление Правительства </a:t>
            </a:r>
            <a:r>
              <a:rPr lang="ru-RU" dirty="0" err="1" smtClean="0"/>
              <a:t>Пк</a:t>
            </a:r>
            <a:r>
              <a:rPr lang="ru-RU" dirty="0" smtClean="0"/>
              <a:t> № 1100-п)</a:t>
            </a:r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Возмещение затрат на:</a:t>
            </a:r>
          </a:p>
          <a:p>
            <a:r>
              <a:rPr lang="ru-RU" b="1" dirty="0" smtClean="0"/>
              <a:t>Приобретение </a:t>
            </a:r>
            <a:r>
              <a:rPr lang="ru-RU" b="1" dirty="0"/>
              <a:t>нового, полнокомплектного </a:t>
            </a:r>
            <a:r>
              <a:rPr lang="ru-RU" b="1" dirty="0" smtClean="0"/>
              <a:t>оборудования (обрабатывающие производства)</a:t>
            </a:r>
            <a:endParaRPr lang="ru-RU" dirty="0"/>
          </a:p>
          <a:p>
            <a:r>
              <a:rPr lang="ru-RU" b="1" dirty="0" smtClean="0"/>
              <a:t>Передача </a:t>
            </a:r>
            <a:r>
              <a:rPr lang="ru-RU" b="1" dirty="0"/>
              <a:t>прав на франшизу </a:t>
            </a:r>
            <a:r>
              <a:rPr lang="ru-RU" b="1" dirty="0" smtClean="0"/>
              <a:t>(</a:t>
            </a:r>
            <a:r>
              <a:rPr lang="ru-RU" b="1" dirty="0"/>
              <a:t>паушальный взнос</a:t>
            </a:r>
            <a:r>
              <a:rPr lang="ru-RU" b="1" dirty="0" smtClean="0"/>
              <a:t>)</a:t>
            </a:r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4100" b="1" dirty="0" smtClean="0">
                <a:solidFill>
                  <a:srgbClr val="FF0000"/>
                </a:solidFill>
              </a:rPr>
              <a:t>В 2018 году - 25 </a:t>
            </a:r>
            <a:r>
              <a:rPr lang="ru-RU" b="1" dirty="0">
                <a:solidFill>
                  <a:srgbClr val="FF0000"/>
                </a:solidFill>
              </a:rPr>
              <a:t>бизнес-проектов </a:t>
            </a:r>
            <a:r>
              <a:rPr lang="ru-RU" b="1" dirty="0" smtClean="0">
                <a:solidFill>
                  <a:srgbClr val="FF0000"/>
                </a:solidFill>
              </a:rPr>
              <a:t>получили поддержку на сумму </a:t>
            </a:r>
            <a:r>
              <a:rPr lang="ru-RU" sz="4100" b="1" dirty="0" smtClean="0">
                <a:solidFill>
                  <a:srgbClr val="FF0000"/>
                </a:solidFill>
              </a:rPr>
              <a:t>87,9 </a:t>
            </a:r>
            <a:r>
              <a:rPr lang="ru-RU" b="1" dirty="0">
                <a:solidFill>
                  <a:srgbClr val="FF0000"/>
                </a:solidFill>
              </a:rPr>
              <a:t>млн. руб.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100" b="1" dirty="0" smtClean="0">
                <a:solidFill>
                  <a:srgbClr val="FF0000"/>
                </a:solidFill>
              </a:rPr>
              <a:t>629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млн. руб. </a:t>
            </a:r>
            <a:r>
              <a:rPr lang="ru-RU" b="1" dirty="0" smtClean="0">
                <a:solidFill>
                  <a:srgbClr val="FF0000"/>
                </a:solidFill>
              </a:rPr>
              <a:t>- общая </a:t>
            </a:r>
            <a:r>
              <a:rPr lang="ru-RU" b="1" dirty="0">
                <a:solidFill>
                  <a:srgbClr val="FF0000"/>
                </a:solidFill>
              </a:rPr>
              <a:t>инвестиционная емкость бизнес-проектов, прошедших отбор </a:t>
            </a: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100" b="1" dirty="0" smtClean="0">
                <a:solidFill>
                  <a:srgbClr val="FF0000"/>
                </a:solidFill>
              </a:rPr>
              <a:t>242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рабочих места </a:t>
            </a:r>
            <a:r>
              <a:rPr lang="ru-RU" b="1" dirty="0" smtClean="0">
                <a:solidFill>
                  <a:srgbClr val="FF0000"/>
                </a:solidFill>
              </a:rPr>
              <a:t>- будет </a:t>
            </a:r>
            <a:r>
              <a:rPr lang="ru-RU" b="1" dirty="0">
                <a:solidFill>
                  <a:srgbClr val="FF0000"/>
                </a:solidFill>
              </a:rPr>
              <a:t>создано в течении срока реализации проектов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2" y="29950"/>
            <a:ext cx="1995704" cy="7032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2193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ts val="3500"/>
              </a:lnSpc>
            </a:pPr>
            <a:r>
              <a:rPr lang="ru-RU" dirty="0" smtClean="0">
                <a:solidFill>
                  <a:srgbClr val="0070C0"/>
                </a:solidFill>
              </a:rPr>
              <a:t>ВАЖНО!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Развитие и поддержка социального предпринимательства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Сегодня:  </a:t>
            </a:r>
            <a:r>
              <a:rPr lang="ru-RU" sz="5400" dirty="0" smtClean="0"/>
              <a:t>НО </a:t>
            </a:r>
            <a:r>
              <a:rPr lang="ru-RU" sz="5400" dirty="0"/>
              <a:t>«ПФРП»</a:t>
            </a:r>
            <a:endParaRPr lang="ru-RU" sz="5100" dirty="0" smtClean="0">
              <a:solidFill>
                <a:srgbClr val="FF0000"/>
              </a:solidFill>
            </a:endParaRPr>
          </a:p>
          <a:p>
            <a:r>
              <a:rPr lang="ru-RU" sz="2900" dirty="0"/>
              <a:t>П</a:t>
            </a:r>
            <a:r>
              <a:rPr lang="ru-RU" sz="2900" dirty="0" smtClean="0"/>
              <a:t>роект «Социальное предпринимательство», создан Центр инноваций в социальной сфере (ЦИСС)</a:t>
            </a:r>
          </a:p>
          <a:p>
            <a:r>
              <a:rPr lang="ru-RU" sz="2900" dirty="0" smtClean="0"/>
              <a:t>Школа социального предпринимательства (</a:t>
            </a:r>
            <a:r>
              <a:rPr lang="ru-RU" sz="2900" dirty="0" err="1" smtClean="0"/>
              <a:t>г.Чусовой</a:t>
            </a:r>
            <a:r>
              <a:rPr lang="ru-RU" sz="2900" dirty="0" smtClean="0"/>
              <a:t>, Соликамск, Чайковский, Пермь)</a:t>
            </a:r>
          </a:p>
          <a:p>
            <a:r>
              <a:rPr lang="ru-RU" sz="2900" dirty="0" smtClean="0"/>
              <a:t>Обучающие мероприятия</a:t>
            </a:r>
          </a:p>
          <a:p>
            <a:r>
              <a:rPr lang="ru-RU" sz="2900" dirty="0" smtClean="0"/>
              <a:t>Мастер-классы, тренинги, семинары, консультации, деловые игры для СПД</a:t>
            </a:r>
          </a:p>
          <a:p>
            <a:r>
              <a:rPr lang="ru-RU" sz="2900" dirty="0" smtClean="0"/>
              <a:t>Ежегодный конкурс «Лучший социальный проект года»</a:t>
            </a:r>
          </a:p>
          <a:p>
            <a:r>
              <a:rPr lang="ru-RU" sz="2900" dirty="0" smtClean="0"/>
              <a:t>Марафон социальных предпринимательских инициатив «Море добра»</a:t>
            </a:r>
          </a:p>
          <a:p>
            <a:r>
              <a:rPr lang="ru-RU" sz="2900" dirty="0" smtClean="0"/>
              <a:t>Краевой форум «Социальное предпринимательство: взгляд в будущее»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Предложения:</a:t>
            </a:r>
          </a:p>
          <a:p>
            <a:r>
              <a:rPr lang="ru-RU" sz="3800" dirty="0" smtClean="0"/>
              <a:t>Предоставление </a:t>
            </a:r>
            <a:r>
              <a:rPr lang="ru-RU" sz="3800" dirty="0"/>
              <a:t>дополнительных мер государственной поддержки предпринимателям, осуществляющим деятельность в социальной </a:t>
            </a:r>
            <a:r>
              <a:rPr lang="ru-RU" sz="3800" dirty="0" smtClean="0"/>
              <a:t>сфере, на региональном уровне:</a:t>
            </a:r>
          </a:p>
          <a:p>
            <a:pPr marL="0" indent="0">
              <a:buNone/>
            </a:pPr>
            <a:r>
              <a:rPr lang="ru-RU" sz="3800" dirty="0" smtClean="0"/>
              <a:t>	- предоставление субсидий</a:t>
            </a:r>
          </a:p>
          <a:p>
            <a:pPr marL="0" indent="0">
              <a:buNone/>
            </a:pPr>
            <a:r>
              <a:rPr lang="ru-RU" sz="3800" dirty="0" smtClean="0"/>
              <a:t>	- налоговые льготы (дифференцированные ставки по УСН)</a:t>
            </a:r>
          </a:p>
          <a:p>
            <a:r>
              <a:rPr lang="ru-RU" sz="3800" dirty="0" smtClean="0"/>
              <a:t>Разработка программ развития МСП на муниципальном уровне </a:t>
            </a:r>
            <a:endParaRPr lang="ru-RU" sz="38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2" y="29950"/>
            <a:ext cx="1995704" cy="7032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9978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Лучшие муниципальные практики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1400432"/>
            <a:ext cx="5157787" cy="47892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err="1"/>
              <a:t>Краснокамский</a:t>
            </a:r>
            <a:r>
              <a:rPr lang="ru-RU" b="1" dirty="0"/>
              <a:t> МР </a:t>
            </a:r>
            <a:r>
              <a:rPr lang="ru-RU" dirty="0" smtClean="0"/>
              <a:t>– практика проведения ОРВ, разрешение споров с СПД, ежегодное проведение форума предпринимателей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Пермский МР </a:t>
            </a:r>
            <a:r>
              <a:rPr lang="ru-RU" dirty="0" smtClean="0"/>
              <a:t>– развитие инвестиционных проектов</a:t>
            </a:r>
          </a:p>
          <a:p>
            <a:pPr marL="0" indent="0">
              <a:buNone/>
            </a:pPr>
            <a:r>
              <a:rPr lang="ru-RU" b="1" dirty="0" err="1"/>
              <a:t>Ординский</a:t>
            </a:r>
            <a:r>
              <a:rPr lang="ru-RU" b="1" dirty="0"/>
              <a:t> МР </a:t>
            </a:r>
            <a:r>
              <a:rPr lang="ru-RU" dirty="0"/>
              <a:t>– поддержка </a:t>
            </a:r>
            <a:r>
              <a:rPr lang="ru-RU" dirty="0" smtClean="0"/>
              <a:t>потребкооперации</a:t>
            </a:r>
          </a:p>
          <a:p>
            <a:pPr marL="0" indent="0">
              <a:buNone/>
            </a:pPr>
            <a:r>
              <a:rPr lang="ru-RU" b="1" dirty="0" smtClean="0"/>
              <a:t>ГО Пермь </a:t>
            </a:r>
            <a:r>
              <a:rPr lang="ru-RU" dirty="0" smtClean="0"/>
              <a:t>– наличие практики реагирования на ежегодные доклады Уполномоченного по защите прав предпринимателей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1400432"/>
            <a:ext cx="5183188" cy="478923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err="1" smtClean="0"/>
              <a:t>Кишертский</a:t>
            </a:r>
            <a:r>
              <a:rPr lang="ru-RU" b="1" dirty="0" smtClean="0"/>
              <a:t>, Березовский МР </a:t>
            </a:r>
            <a:r>
              <a:rPr lang="ru-RU" dirty="0" smtClean="0"/>
              <a:t>– эффективное взаимодействие с предпринимательским сообществом</a:t>
            </a:r>
          </a:p>
          <a:p>
            <a:pPr marL="0" indent="0">
              <a:buNone/>
            </a:pPr>
            <a:r>
              <a:rPr lang="ru-RU" b="1" dirty="0" smtClean="0"/>
              <a:t>ГО Березники </a:t>
            </a:r>
            <a:r>
              <a:rPr lang="ru-RU" dirty="0" smtClean="0"/>
              <a:t>– предоставление муниципальных услуг через МФЦ </a:t>
            </a:r>
          </a:p>
          <a:p>
            <a:pPr marL="0" indent="0">
              <a:buNone/>
            </a:pPr>
            <a:r>
              <a:rPr lang="ru-RU" b="1" dirty="0" smtClean="0"/>
              <a:t>ГО Соликамск </a:t>
            </a:r>
            <a:r>
              <a:rPr lang="ru-RU" dirty="0" smtClean="0"/>
              <a:t>–</a:t>
            </a:r>
            <a:r>
              <a:rPr lang="ru-RU" b="1" dirty="0" smtClean="0"/>
              <a:t> </a:t>
            </a:r>
            <a:r>
              <a:rPr lang="ru-RU" dirty="0" smtClean="0"/>
              <a:t>деятельность  </a:t>
            </a:r>
            <a:r>
              <a:rPr lang="ru-RU" dirty="0" err="1" smtClean="0"/>
              <a:t>инновационно-производствен-ного</a:t>
            </a:r>
            <a:r>
              <a:rPr lang="ru-RU" dirty="0" smtClean="0"/>
              <a:t> </a:t>
            </a:r>
            <a:r>
              <a:rPr lang="ru-RU" dirty="0"/>
              <a:t>бизнес-инкубатора «</a:t>
            </a:r>
            <a:r>
              <a:rPr lang="ru-RU" dirty="0" err="1"/>
              <a:t>Верхнекамье</a:t>
            </a:r>
            <a:r>
              <a:rPr lang="ru-RU" dirty="0"/>
              <a:t>»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Чусовской МР, ГП</a:t>
            </a:r>
            <a:r>
              <a:rPr lang="ru-RU" dirty="0" smtClean="0"/>
              <a:t> – создание ТОСЭР, поддержка резидентов ТОСЭР</a:t>
            </a:r>
          </a:p>
          <a:p>
            <a:pPr marL="0" indent="0">
              <a:buNone/>
            </a:pPr>
            <a:r>
              <a:rPr lang="ru-RU" b="1" dirty="0" smtClean="0"/>
              <a:t>КПО, Кунгур, Чайковский, Чусовой </a:t>
            </a:r>
            <a:r>
              <a:rPr lang="ru-RU" dirty="0" smtClean="0"/>
              <a:t>– большое количество образовательных мероприятий для СПД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26" y="140207"/>
            <a:ext cx="1911167" cy="61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5363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Советы по предпринимательству в муниципальных образованиях </a:t>
            </a:r>
            <a:r>
              <a:rPr lang="ru-RU" dirty="0" err="1">
                <a:solidFill>
                  <a:srgbClr val="0070C0"/>
                </a:solidFill>
              </a:rPr>
              <a:t>Пк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/>
              <a:t>По просьбе Уполномоченного Советом муниципальных образований Пермского края была проведена работа по сбору информации о наличии в муниципальных образованиях Пермского края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smtClean="0">
                <a:solidFill>
                  <a:srgbClr val="FF0000"/>
                </a:solidFill>
              </a:rPr>
              <a:t>начало 2018 года </a:t>
            </a:r>
            <a:r>
              <a:rPr lang="ru-RU" dirty="0" smtClean="0"/>
              <a:t>действующих </a:t>
            </a:r>
            <a:r>
              <a:rPr lang="ru-RU" dirty="0"/>
              <a:t>советов по предпринимательству при органах местного самоуправления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sz="5100" dirty="0" smtClean="0">
                <a:solidFill>
                  <a:srgbClr val="0070C0"/>
                </a:solidFill>
              </a:rPr>
              <a:t>В 47 из 48 муниципальных образований созданы и действуют Советы по предпринимательству</a:t>
            </a:r>
            <a:endParaRPr lang="ru-RU" sz="51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4400" dirty="0" smtClean="0"/>
              <a:t>9 - Советы реально действуют, </a:t>
            </a:r>
            <a:r>
              <a:rPr lang="ru-RU" sz="4400" dirty="0"/>
              <a:t>но их функции и полномочия не оформлены муниципальным нормативным правовым актом </a:t>
            </a:r>
            <a:r>
              <a:rPr lang="ru-RU" dirty="0"/>
              <a:t>(</a:t>
            </a:r>
            <a:r>
              <a:rPr lang="ru-RU" dirty="0" err="1"/>
              <a:t>г.Кудымкар</a:t>
            </a:r>
            <a:r>
              <a:rPr lang="ru-RU" dirty="0"/>
              <a:t>, </a:t>
            </a:r>
            <a:r>
              <a:rPr lang="ru-RU" dirty="0" err="1"/>
              <a:t>Добрянский</a:t>
            </a:r>
            <a:r>
              <a:rPr lang="ru-RU" dirty="0"/>
              <a:t>, Ильинский, </a:t>
            </a:r>
            <a:r>
              <a:rPr lang="ru-RU" dirty="0" err="1"/>
              <a:t>Краснокамский</a:t>
            </a:r>
            <a:r>
              <a:rPr lang="ru-RU" dirty="0"/>
              <a:t>, </a:t>
            </a:r>
            <a:r>
              <a:rPr lang="ru-RU" dirty="0" err="1"/>
              <a:t>Кудымкарский</a:t>
            </a:r>
            <a:r>
              <a:rPr lang="ru-RU" dirty="0"/>
              <a:t>, </a:t>
            </a:r>
            <a:r>
              <a:rPr lang="ru-RU" dirty="0" err="1"/>
              <a:t>Нытвенский</a:t>
            </a:r>
            <a:r>
              <a:rPr lang="ru-RU" dirty="0"/>
              <a:t>, </a:t>
            </a:r>
            <a:r>
              <a:rPr lang="ru-RU" dirty="0" err="1"/>
              <a:t>Ординский</a:t>
            </a:r>
            <a:r>
              <a:rPr lang="ru-RU" dirty="0"/>
              <a:t>, </a:t>
            </a:r>
            <a:r>
              <a:rPr lang="ru-RU" dirty="0" err="1"/>
              <a:t>Осинский</a:t>
            </a:r>
            <a:r>
              <a:rPr lang="ru-RU" dirty="0"/>
              <a:t>, </a:t>
            </a:r>
            <a:r>
              <a:rPr lang="ru-RU" dirty="0" err="1"/>
              <a:t>Частинский</a:t>
            </a:r>
            <a:r>
              <a:rPr lang="ru-RU" dirty="0"/>
              <a:t> муниципальные районы). </a:t>
            </a:r>
          </a:p>
          <a:p>
            <a:pPr marL="0" indent="0">
              <a:buNone/>
            </a:pPr>
            <a:r>
              <a:rPr lang="ru-RU" sz="4400" dirty="0" smtClean="0"/>
              <a:t>10 - Советы созданы</a:t>
            </a:r>
            <a:r>
              <a:rPr lang="ru-RU" sz="4400" dirty="0"/>
              <a:t>, действуют, но доля участия в них субъектов предпринимательской деятельности составляет менее 50 % </a:t>
            </a:r>
            <a:r>
              <a:rPr lang="ru-RU" dirty="0"/>
              <a:t>(город Пермь, </a:t>
            </a:r>
            <a:r>
              <a:rPr lang="ru-RU" dirty="0" err="1"/>
              <a:t>Гремячинский</a:t>
            </a:r>
            <a:r>
              <a:rPr lang="ru-RU" dirty="0"/>
              <a:t>, Ильинский, </a:t>
            </a:r>
            <a:r>
              <a:rPr lang="ru-RU" dirty="0" err="1"/>
              <a:t>Кочевский</a:t>
            </a:r>
            <a:r>
              <a:rPr lang="ru-RU" dirty="0"/>
              <a:t>, </a:t>
            </a:r>
            <a:r>
              <a:rPr lang="ru-RU" dirty="0" err="1"/>
              <a:t>Красновишерский</a:t>
            </a:r>
            <a:r>
              <a:rPr lang="ru-RU" dirty="0"/>
              <a:t>, </a:t>
            </a:r>
            <a:r>
              <a:rPr lang="ru-RU" dirty="0" err="1"/>
              <a:t>Осинский</a:t>
            </a:r>
            <a:r>
              <a:rPr lang="ru-RU" dirty="0"/>
              <a:t>, </a:t>
            </a:r>
            <a:r>
              <a:rPr lang="ru-RU" dirty="0" err="1"/>
              <a:t>Очерский</a:t>
            </a:r>
            <a:r>
              <a:rPr lang="ru-RU" dirty="0"/>
              <a:t>, </a:t>
            </a:r>
            <a:r>
              <a:rPr lang="ru-RU" dirty="0" err="1"/>
              <a:t>Частинский</a:t>
            </a:r>
            <a:r>
              <a:rPr lang="ru-RU" dirty="0"/>
              <a:t>, </a:t>
            </a:r>
            <a:r>
              <a:rPr lang="ru-RU" dirty="0" err="1"/>
              <a:t>Чернушинский</a:t>
            </a:r>
            <a:r>
              <a:rPr lang="ru-RU" dirty="0"/>
              <a:t>, </a:t>
            </a:r>
            <a:r>
              <a:rPr lang="ru-RU" dirty="0" err="1"/>
              <a:t>Юсьвинский</a:t>
            </a:r>
            <a:r>
              <a:rPr lang="ru-RU" dirty="0"/>
              <a:t> муниципальные районы).</a:t>
            </a:r>
          </a:p>
          <a:p>
            <a:pPr marL="0" indent="0">
              <a:buNone/>
            </a:pPr>
            <a:r>
              <a:rPr lang="ru-RU" sz="4400" dirty="0" smtClean="0"/>
              <a:t>5 - Советы формально созданы</a:t>
            </a:r>
            <a:r>
              <a:rPr lang="ru-RU" sz="4400" dirty="0"/>
              <a:t>, но активно не работают </a:t>
            </a:r>
            <a:r>
              <a:rPr lang="ru-RU" dirty="0"/>
              <a:t>(</a:t>
            </a:r>
            <a:r>
              <a:rPr lang="ru-RU" dirty="0" err="1"/>
              <a:t>Верещагинский</a:t>
            </a:r>
            <a:r>
              <a:rPr lang="ru-RU" dirty="0"/>
              <a:t>, </a:t>
            </a:r>
            <a:r>
              <a:rPr lang="ru-RU" dirty="0" err="1"/>
              <a:t>Гремячинский</a:t>
            </a:r>
            <a:r>
              <a:rPr lang="ru-RU" dirty="0"/>
              <a:t>, </a:t>
            </a:r>
            <a:r>
              <a:rPr lang="ru-RU" dirty="0" err="1"/>
              <a:t>Кизеловский</a:t>
            </a:r>
            <a:r>
              <a:rPr lang="ru-RU" dirty="0"/>
              <a:t>, </a:t>
            </a:r>
            <a:r>
              <a:rPr lang="ru-RU" dirty="0" err="1"/>
              <a:t>Куединский</a:t>
            </a:r>
            <a:r>
              <a:rPr lang="ru-RU" dirty="0"/>
              <a:t>, Соликамский муниципальные районы).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sz="4400" dirty="0" err="1" smtClean="0">
                <a:solidFill>
                  <a:srgbClr val="FF0000"/>
                </a:solidFill>
              </a:rPr>
              <a:t>Кизеловский</a:t>
            </a:r>
            <a:r>
              <a:rPr lang="ru-RU" sz="4400" dirty="0" smtClean="0">
                <a:solidFill>
                  <a:srgbClr val="FF0000"/>
                </a:solidFill>
              </a:rPr>
              <a:t> МР </a:t>
            </a:r>
            <a:r>
              <a:rPr lang="ru-RU" sz="4400" dirty="0" smtClean="0">
                <a:solidFill>
                  <a:srgbClr val="FF0000"/>
                </a:solidFill>
              </a:rPr>
              <a:t>– «Издан </a:t>
            </a:r>
            <a:r>
              <a:rPr lang="ru-RU" sz="4400" dirty="0">
                <a:solidFill>
                  <a:srgbClr val="FF0000"/>
                </a:solidFill>
              </a:rPr>
              <a:t>нормативно-правовой акт, информация о создании органа размещена на сайте района, но фактически орган не создан в связи с отсутствием инициативных </a:t>
            </a:r>
            <a:r>
              <a:rPr lang="ru-RU" sz="4400" dirty="0" smtClean="0">
                <a:solidFill>
                  <a:srgbClr val="FF0000"/>
                </a:solidFill>
              </a:rPr>
              <a:t>кандидатур.»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4" y="92075"/>
            <a:ext cx="1911167" cy="61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6288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726" y="707812"/>
            <a:ext cx="10972800" cy="559673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4100" b="1" i="1" dirty="0" smtClean="0"/>
              <a:t>	</a:t>
            </a:r>
            <a:r>
              <a:rPr lang="ru-RU" sz="4100" b="1" i="1" dirty="0" smtClean="0">
                <a:solidFill>
                  <a:schemeClr val="accent1">
                    <a:lumMod val="75000"/>
                  </a:schemeClr>
                </a:solidFill>
              </a:rPr>
              <a:t>«Важно </a:t>
            </a:r>
            <a:r>
              <a:rPr lang="ru-RU" sz="4100" b="1" i="1" dirty="0">
                <a:solidFill>
                  <a:schemeClr val="accent1">
                    <a:lumMod val="75000"/>
                  </a:schemeClr>
                </a:solidFill>
              </a:rPr>
              <a:t>максимально поддерживать предпринимательскую инициативу именно на муниципальном уровне. </a:t>
            </a:r>
            <a:endParaRPr lang="ru-RU" sz="41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4100" b="1" i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4100" b="1" i="1" dirty="0" smtClean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sz="4100" b="1" i="1" dirty="0">
                <a:solidFill>
                  <a:schemeClr val="accent1">
                    <a:lumMod val="75000"/>
                  </a:schemeClr>
                </a:solidFill>
              </a:rPr>
              <a:t>муниципалитеты возложена ответственная задача по распоряжению имуществом, проведению различных разрешительных процедур, муниципальных закупок, и от качества правового регулирования, </a:t>
            </a:r>
            <a:r>
              <a:rPr lang="ru-RU" sz="4100" b="1" i="1" dirty="0" err="1">
                <a:solidFill>
                  <a:schemeClr val="accent1">
                    <a:lumMod val="75000"/>
                  </a:schemeClr>
                </a:solidFill>
              </a:rPr>
              <a:t>правоприменения</a:t>
            </a:r>
            <a:r>
              <a:rPr lang="ru-RU" sz="4100" b="1" i="1" dirty="0">
                <a:solidFill>
                  <a:schemeClr val="accent1">
                    <a:lumMod val="75000"/>
                  </a:schemeClr>
                </a:solidFill>
              </a:rPr>
              <a:t> в этих сферах и профессионализма должностных лиц зависит инвестиционный климат не только отдельно взятой территории, но и Пермского края в целом</a:t>
            </a:r>
            <a:r>
              <a:rPr lang="ru-RU" sz="4100" b="1" i="1" dirty="0" smtClean="0">
                <a:solidFill>
                  <a:schemeClr val="accent1">
                    <a:lumMod val="75000"/>
                  </a:schemeClr>
                </a:solidFill>
              </a:rPr>
              <a:t>.»</a:t>
            </a:r>
          </a:p>
          <a:p>
            <a:pPr marL="0" indent="0" algn="just">
              <a:buNone/>
            </a:pPr>
            <a:endParaRPr lang="ru-RU" sz="4100" b="1" i="1" dirty="0" smtClean="0"/>
          </a:p>
          <a:p>
            <a:pPr marL="0" indent="0">
              <a:buNone/>
            </a:pPr>
            <a:r>
              <a:rPr lang="ru-RU" b="1" dirty="0" smtClean="0"/>
              <a:t>					</a:t>
            </a:r>
            <a:r>
              <a:rPr lang="ru-RU" b="1" dirty="0" err="1" smtClean="0"/>
              <a:t>В.А.Белов</a:t>
            </a:r>
            <a:r>
              <a:rPr lang="ru-RU" b="1" dirty="0" smtClean="0"/>
              <a:t>, Уполномоченный по защите прав 					предпринимателей в Пермском крае. 						Ежегодный доклад за 2017 год.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27" y="92075"/>
            <a:ext cx="1911167" cy="61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1596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0070C0"/>
                </a:solidFill>
              </a:rPr>
              <a:t>Спасибо </a:t>
            </a:r>
            <a:r>
              <a:rPr lang="ru-RU" b="1" dirty="0">
                <a:solidFill>
                  <a:srgbClr val="0070C0"/>
                </a:solidFill>
              </a:rPr>
              <a:t>за внимание!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1505" y="1772817"/>
            <a:ext cx="8993547" cy="21531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Уполномоченный по защите прав предпринимателей в Пермском крае</a:t>
            </a:r>
          </a:p>
          <a:p>
            <a:pPr marL="0" indent="0"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Белов Вячеслав Артурович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3672" y="4149081"/>
            <a:ext cx="61926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>
                <a:solidFill>
                  <a:prstClr val="black"/>
                </a:solidFill>
              </a:rPr>
              <a:t>ул.Советская</a:t>
            </a:r>
            <a:r>
              <a:rPr lang="ru-RU" sz="2800" dirty="0">
                <a:solidFill>
                  <a:prstClr val="black"/>
                </a:solidFill>
              </a:rPr>
              <a:t>, д.64, </a:t>
            </a:r>
            <a:r>
              <a:rPr lang="ru-RU" sz="2800" dirty="0" err="1">
                <a:solidFill>
                  <a:prstClr val="black"/>
                </a:solidFill>
              </a:rPr>
              <a:t>каб</a:t>
            </a:r>
            <a:r>
              <a:rPr lang="ru-RU" sz="2800" dirty="0">
                <a:solidFill>
                  <a:prstClr val="black"/>
                </a:solidFill>
              </a:rPr>
              <a:t>. 1,2,3,5, </a:t>
            </a:r>
            <a:r>
              <a:rPr lang="ru-RU" sz="2800" dirty="0" err="1">
                <a:solidFill>
                  <a:prstClr val="black"/>
                </a:solidFill>
              </a:rPr>
              <a:t>г.Пермь</a:t>
            </a:r>
            <a:endParaRPr lang="ru-RU" sz="2800" dirty="0">
              <a:solidFill>
                <a:prstClr val="black"/>
              </a:solidFill>
            </a:endParaRPr>
          </a:p>
          <a:p>
            <a:pPr algn="ctr"/>
            <a:r>
              <a:rPr lang="ru-RU" sz="2800" dirty="0">
                <a:solidFill>
                  <a:prstClr val="black"/>
                </a:solidFill>
              </a:rPr>
              <a:t>тел/факс: (342) 237-55-04, 237-54-46</a:t>
            </a:r>
          </a:p>
          <a:p>
            <a:pPr algn="ctr"/>
            <a:r>
              <a:rPr lang="en-US" sz="2800" dirty="0">
                <a:solidFill>
                  <a:prstClr val="black"/>
                </a:solidFill>
              </a:rPr>
              <a:t>E-mail</a:t>
            </a:r>
            <a:r>
              <a:rPr lang="ru-RU" sz="2800" dirty="0">
                <a:solidFill>
                  <a:prstClr val="black"/>
                </a:solidFill>
              </a:rPr>
              <a:t>: </a:t>
            </a:r>
            <a:r>
              <a:rPr lang="en-US" sz="2800" dirty="0">
                <a:solidFill>
                  <a:prstClr val="black"/>
                </a:solidFill>
                <a:hlinkClick r:id="rId2"/>
              </a:rPr>
              <a:t>perm@ombudsmanbiz.ru</a:t>
            </a:r>
            <a:endParaRPr lang="ru-RU" sz="2800" dirty="0">
              <a:solidFill>
                <a:prstClr val="black"/>
              </a:solidFill>
            </a:endParaRPr>
          </a:p>
          <a:p>
            <a:pPr algn="ctr"/>
            <a:r>
              <a:rPr lang="ru-RU" sz="2800" dirty="0">
                <a:solidFill>
                  <a:prstClr val="black"/>
                </a:solidFill>
              </a:rPr>
              <a:t>Официальный интернет-сайт: </a:t>
            </a:r>
            <a:r>
              <a:rPr lang="en-US" sz="2800" dirty="0">
                <a:solidFill>
                  <a:prstClr val="black"/>
                </a:solidFill>
                <a:hlinkClick r:id="rId3"/>
              </a:rPr>
              <a:t>http://ombudsmanbiz59.ru/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56" y="102012"/>
            <a:ext cx="2018671" cy="640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489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Взаимодействие Уполномоченного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с Советом представительных органов муниципальных образований Пермского края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04 марта 2015 года заключено Соглашение о взаимодействии с Советом представительных органов муниципальных образований Пермского края</a:t>
            </a:r>
          </a:p>
          <a:p>
            <a:r>
              <a:rPr lang="ru-RU" dirty="0" smtClean="0"/>
              <a:t>В муниципальных районах и городских округах определены ответственные за осуществление взаимодействия с Уполномоченным </a:t>
            </a:r>
            <a:r>
              <a:rPr lang="ru-RU" sz="1800" dirty="0" smtClean="0"/>
              <a:t>(список размещен на сайте Уполномоченного </a:t>
            </a:r>
            <a:r>
              <a:rPr lang="en-US" sz="1800" dirty="0" smtClean="0">
                <a:hlinkClick r:id="rId2"/>
              </a:rPr>
              <a:t>http://ombudsmanbiz59.ru</a:t>
            </a:r>
            <a:r>
              <a:rPr lang="ru-RU" sz="1800" dirty="0" smtClean="0"/>
              <a:t>) </a:t>
            </a:r>
          </a:p>
          <a:p>
            <a:r>
              <a:rPr lang="ru-RU" dirty="0" smtClean="0"/>
              <a:t>Уполномоченный является постоянным участником заседаний постоянной комиссии Совета по нормотворческой деятельности в области экономической политики, природопользования, собственности и инвестиционной деятельности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74" y="138519"/>
            <a:ext cx="1911167" cy="61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0797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48" y="155962"/>
            <a:ext cx="1911167" cy="6157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897" y="274638"/>
            <a:ext cx="8447903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Взаимодействие с предпринимателями на муниципальном уровне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24000" y="1268761"/>
            <a:ext cx="9180512" cy="526963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1600" b="1" dirty="0"/>
          </a:p>
          <a:p>
            <a:pPr marL="0" indent="0">
              <a:spcBef>
                <a:spcPts val="0"/>
              </a:spcBef>
              <a:buNone/>
            </a:pPr>
            <a:endParaRPr lang="ru-RU" sz="1600" b="1" dirty="0"/>
          </a:p>
          <a:p>
            <a:pPr marL="0" indent="0">
              <a:spcBef>
                <a:spcPts val="0"/>
              </a:spcBef>
              <a:buNone/>
            </a:pPr>
            <a:endParaRPr lang="ru-RU" sz="16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27702"/>
              </p:ext>
            </p:extLst>
          </p:nvPr>
        </p:nvGraphicFramePr>
        <p:xfrm>
          <a:off x="597084" y="1340768"/>
          <a:ext cx="5786948" cy="6751320"/>
        </p:xfrm>
        <a:graphic>
          <a:graphicData uri="http://schemas.openxmlformats.org/drawingml/2006/table">
            <a:tbl>
              <a:tblPr firstRow="1" firstCol="1" bandRow="1"/>
              <a:tblGrid>
                <a:gridCol w="5786948"/>
              </a:tblGrid>
              <a:tr h="53877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С начала работы института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Уполномоченного в Пермском крае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состоялось 167 встреч с предпринимателями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в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городах и районных центрах Пермского края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2013 год – 10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2014 год – 23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2015 год – 32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2016 год – 33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2017 год – 34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2018 год –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35 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Только в 2018 году в мероприятиях приняло участие 941 СПД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47" y="1268761"/>
            <a:ext cx="3810532" cy="52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2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451" y="1248869"/>
            <a:ext cx="4383404" cy="53283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700" y="274638"/>
            <a:ext cx="11359976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Точки доступа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муниципальных образованиях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Пермского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края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31504" y="1340768"/>
            <a:ext cx="9073008" cy="518457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1600" b="1" dirty="0"/>
          </a:p>
          <a:p>
            <a:pPr marL="0" indent="0">
              <a:spcBef>
                <a:spcPts val="0"/>
              </a:spcBef>
              <a:buNone/>
            </a:pP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180325"/>
              </p:ext>
            </p:extLst>
          </p:nvPr>
        </p:nvGraphicFramePr>
        <p:xfrm>
          <a:off x="722486" y="1339486"/>
          <a:ext cx="3960440" cy="5493256"/>
        </p:xfrm>
        <a:graphic>
          <a:graphicData uri="http://schemas.openxmlformats.org/drawingml/2006/table">
            <a:tbl>
              <a:tblPr firstRow="1" firstCol="1" bandRow="1"/>
              <a:tblGrid>
                <a:gridCol w="3960440"/>
              </a:tblGrid>
              <a:tr h="54932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общественных приемных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на базе ЦПП</a:t>
                      </a:r>
                    </a:p>
                    <a:p>
                      <a:pPr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2400" u="sng" dirty="0" smtClean="0">
                        <a:solidFill>
                          <a:srgbClr val="004F8A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56495" y="1250869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r>
              <a:rPr lang="ru-RU" b="1" dirty="0"/>
              <a:t> </a:t>
            </a:r>
            <a:r>
              <a:rPr lang="ru-RU" sz="3600" b="1" dirty="0"/>
              <a:t>53 </a:t>
            </a:r>
          </a:p>
          <a:p>
            <a:pPr algn="ctr"/>
            <a:r>
              <a:rPr lang="ru-RU" sz="3600" b="1" dirty="0"/>
              <a:t>центра «Мои документы» (МФЦ)</a:t>
            </a:r>
          </a:p>
          <a:p>
            <a:endParaRPr lang="ru-RU" sz="3600" dirty="0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49" y="191966"/>
            <a:ext cx="1911167" cy="615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688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По состоянию на 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18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декабря 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2018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года 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</a:b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адрес Уполномоченного по защите прав предпринимателей в Пермском крае поступило </a:t>
            </a:r>
            <a:r>
              <a:rPr lang="ru-RU" sz="2400" b="1" dirty="0" smtClean="0">
                <a:solidFill>
                  <a:prstClr val="black"/>
                </a:solidFill>
                <a:latin typeface="Calibri" panose="020F0502020204030204"/>
              </a:rPr>
              <a:t>925 </a:t>
            </a:r>
            <a:r>
              <a:rPr lang="ru-RU" sz="2400" b="1" dirty="0">
                <a:solidFill>
                  <a:prstClr val="black"/>
                </a:solidFill>
                <a:latin typeface="Calibri" panose="020F0502020204030204"/>
              </a:rPr>
              <a:t>обращений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. 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494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53%)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- устно, 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431 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– письменно (</a:t>
            </a:r>
            <a:r>
              <a:rPr lang="ru-RU" sz="2400" dirty="0" smtClean="0">
                <a:solidFill>
                  <a:prstClr val="black"/>
                </a:solidFill>
                <a:latin typeface="Calibri" panose="020F0502020204030204"/>
              </a:rPr>
              <a:t>47%).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419266"/>
              </p:ext>
            </p:extLst>
          </p:nvPr>
        </p:nvGraphicFramePr>
        <p:xfrm>
          <a:off x="838200" y="1825625"/>
          <a:ext cx="10515600" cy="3314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25" y="186645"/>
            <a:ext cx="1911167" cy="6157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12340" y="5354594"/>
            <a:ext cx="1051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56% </a:t>
            </a:r>
            <a:r>
              <a:rPr lang="ru-RU" sz="2400" b="1" dirty="0">
                <a:solidFill>
                  <a:srgbClr val="C00000"/>
                </a:solidFill>
              </a:rPr>
              <a:t>случаях жалобы признаны обоснованными, факты нарушений подтвердились, и после вмешательства Уполномоченного права предпринимателей были восстановлены.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833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14" y="168803"/>
            <a:ext cx="1911167" cy="61573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8" y="1417639"/>
            <a:ext cx="5486400" cy="5026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904" y="1484785"/>
            <a:ext cx="5486400" cy="4959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476672"/>
            <a:ext cx="8229600" cy="9409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4F8A"/>
                </a:solidFill>
              </a:rPr>
              <a:t>Реализация отдельных полномочий Уполномоченного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4476" y="1556793"/>
            <a:ext cx="6600038" cy="4384187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Участие в проверках - 30 раз 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(2015 г. – 6, 2016 г. – 9, 2017 г. – 7, 2018 г. - 8)</a:t>
            </a:r>
          </a:p>
          <a:p>
            <a:endParaRPr lang="ru-RU" sz="29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Участие в судах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Обращение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суд с заявлением 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признании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незаконными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решений,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действий (бездействия) органов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местного самоуправления – </a:t>
            </a:r>
            <a:r>
              <a:rPr lang="ru-RU" dirty="0">
                <a:solidFill>
                  <a:srgbClr val="FF0000"/>
                </a:solidFill>
              </a:rPr>
              <a:t>8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качестве 3 лица, не заявляющего самостоятельных требований, а также иная форма участия – </a:t>
            </a:r>
            <a:r>
              <a:rPr lang="ru-RU" dirty="0" smtClean="0">
                <a:solidFill>
                  <a:srgbClr val="FF0000"/>
                </a:solidFill>
              </a:rPr>
              <a:t>37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2018 г. -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13)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Письменная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позиция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Уполномоченного для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использования в судебной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защите – </a:t>
            </a:r>
            <a:r>
              <a:rPr lang="ru-RU" dirty="0" smtClean="0">
                <a:solidFill>
                  <a:srgbClr val="FF0000"/>
                </a:solidFill>
              </a:rPr>
              <a:t>64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(2018 г. -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22)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</a:rPr>
              <a:t>Посещение мест лишения свободы – 8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(2018 г. -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2)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rgbClr val="FF0000"/>
              </a:solidFill>
            </a:endParaRPr>
          </a:p>
          <a:p>
            <a:pPr algn="just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529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56" y="102012"/>
            <a:ext cx="2018671" cy="640323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Выкуп муниципального имущества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2720" y="2360426"/>
            <a:ext cx="5824855" cy="4220821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нарушение сроков рассмотрения заявлений о реализации преимущественного права выкупа арендуемого муниципального имущества; затягивание сроков совершения юридически значимых действий несвоевременное проведение оценки имущества, несвоевременное направление договора купли-продажи, </a:t>
            </a:r>
            <a:r>
              <a:rPr lang="ru-RU" sz="1600" dirty="0" err="1" smtClean="0"/>
              <a:t>непостановка</a:t>
            </a:r>
            <a:r>
              <a:rPr lang="ru-RU" sz="1600" dirty="0" smtClean="0"/>
              <a:t> объектов недвижимости на кадастровый учет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РЕШЕНИЕ: </a:t>
            </a:r>
          </a:p>
          <a:p>
            <a:pPr algn="just"/>
            <a:r>
              <a:rPr lang="ru-RU" sz="1800" b="1" dirty="0" smtClean="0"/>
              <a:t>Привести муниципальные нормативно-правовые акты в соответствие с действующим законодательством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845387"/>
            <a:ext cx="5183188" cy="823912"/>
          </a:xfrm>
        </p:spPr>
        <p:txBody>
          <a:bodyPr>
            <a:noAutofit/>
          </a:bodyPr>
          <a:lstStyle/>
          <a:p>
            <a:pPr marL="0" lvl="1">
              <a:spcBef>
                <a:spcPts val="1000"/>
              </a:spcBef>
            </a:pPr>
            <a:endParaRPr lang="ru-RU" dirty="0" smtClean="0"/>
          </a:p>
          <a:p>
            <a:pPr marL="0" lvl="1">
              <a:spcBef>
                <a:spcPts val="1000"/>
              </a:spcBef>
            </a:pPr>
            <a:endParaRPr lang="ru-RU" sz="2400" dirty="0" smtClean="0"/>
          </a:p>
          <a:p>
            <a:pPr marL="0" lvl="1">
              <a:spcBef>
                <a:spcPts val="1000"/>
              </a:spcBef>
            </a:pPr>
            <a:endParaRPr lang="ru-RU" sz="2400" dirty="0"/>
          </a:p>
          <a:p>
            <a:pPr marL="0" lvl="1" algn="ctr">
              <a:spcBef>
                <a:spcPts val="1000"/>
              </a:spcBef>
            </a:pPr>
            <a:r>
              <a:rPr lang="ru-RU" sz="2400" dirty="0" smtClean="0"/>
              <a:t>Аренда земельных участков и муниципального имущества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997575" y="2294884"/>
            <a:ext cx="5737225" cy="4205288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неправомерные отказы </a:t>
            </a:r>
            <a:r>
              <a:rPr lang="ru-RU" sz="1600" dirty="0" smtClean="0"/>
              <a:t>ОМС </a:t>
            </a:r>
            <a:r>
              <a:rPr lang="ru-RU" sz="1600" dirty="0"/>
              <a:t>в предоставлении земельного </a:t>
            </a:r>
            <a:r>
              <a:rPr lang="ru-RU" sz="1600" dirty="0" smtClean="0"/>
              <a:t>участка и имущества в аренду,</a:t>
            </a:r>
            <a:r>
              <a:rPr lang="ru-RU" sz="1600" b="1" dirty="0" smtClean="0"/>
              <a:t> </a:t>
            </a:r>
            <a:r>
              <a:rPr lang="ru-RU" sz="1600" dirty="0"/>
              <a:t>длительные сроки оформления правоустанавливающих документов на земельные </a:t>
            </a:r>
            <a:r>
              <a:rPr lang="ru-RU" sz="1600" dirty="0" smtClean="0"/>
              <a:t>участки и имущество, нарушение порядка предоставления земельных участков </a:t>
            </a:r>
            <a:r>
              <a:rPr lang="ru-RU" sz="1600" dirty="0"/>
              <a:t>и </a:t>
            </a:r>
            <a:r>
              <a:rPr lang="ru-RU" sz="1600" dirty="0" smtClean="0"/>
              <a:t>имущества, </a:t>
            </a:r>
            <a:r>
              <a:rPr lang="ru-RU" sz="1600" dirty="0" err="1"/>
              <a:t>непроведение</a:t>
            </a:r>
            <a:r>
              <a:rPr lang="ru-RU" sz="1600" dirty="0"/>
              <a:t> конкурсов на право аренды муниципального имущества и земельных </a:t>
            </a:r>
            <a:r>
              <a:rPr lang="ru-RU" sz="1600" dirty="0" smtClean="0"/>
              <a:t>участков, несоответствие </a:t>
            </a:r>
            <a:r>
              <a:rPr lang="ru-RU" sz="1600" dirty="0"/>
              <a:t>действующему законодательству муниципальной нормативной правовой </a:t>
            </a:r>
            <a:r>
              <a:rPr lang="ru-RU" sz="1600" dirty="0" smtClean="0"/>
              <a:t>базы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РЕШЕНИЕ:</a:t>
            </a:r>
          </a:p>
          <a:p>
            <a:pPr algn="just"/>
            <a:r>
              <a:rPr lang="ru-RU" sz="1800" b="1" dirty="0" smtClean="0"/>
              <a:t>Актуализация нормативно-правовых актов в соответствии с действующим законодательством;</a:t>
            </a:r>
          </a:p>
          <a:p>
            <a:pPr algn="just"/>
            <a:r>
              <a:rPr lang="ru-RU" sz="1800" b="1" dirty="0" smtClean="0"/>
              <a:t>Постановка объектов недвижимости на кадастровый учет</a:t>
            </a:r>
            <a:endParaRPr lang="ru-RU" sz="2400" b="1" dirty="0" smtClean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534" y="5277924"/>
            <a:ext cx="1630680" cy="12222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13" y="5225854"/>
            <a:ext cx="1425001" cy="1452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Основные проблемы на муниципальном уровне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1 место </a:t>
            </a:r>
            <a:r>
              <a:rPr lang="ru-RU" sz="3600" b="1" dirty="0" smtClean="0">
                <a:solidFill>
                  <a:srgbClr val="0070C0"/>
                </a:solidFill>
              </a:rPr>
              <a:t>«Земельно-имущественные и арендные отношения»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014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«Земельно-имущественные и арендные отношения» 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1857" y="1681163"/>
            <a:ext cx="5157787" cy="823912"/>
          </a:xfrm>
        </p:spPr>
        <p:txBody>
          <a:bodyPr/>
          <a:lstStyle/>
          <a:p>
            <a:r>
              <a:rPr lang="ru-RU" dirty="0" smtClean="0"/>
              <a:t>Размещение рекламных конструкций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6505" y="2620405"/>
            <a:ext cx="4679563" cy="3684588"/>
          </a:xfrm>
        </p:spPr>
        <p:txBody>
          <a:bodyPr>
            <a:normAutofit/>
          </a:bodyPr>
          <a:lstStyle/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Непринятие </a:t>
            </a:r>
            <a:r>
              <a:rPr lang="ru-RU" sz="1600" dirty="0"/>
              <a:t>схем </a:t>
            </a:r>
            <a:r>
              <a:rPr lang="ru-RU" sz="1600" dirty="0" smtClean="0"/>
              <a:t>размещения рекламных конструкций, незаконный </a:t>
            </a:r>
            <a:r>
              <a:rPr lang="ru-RU" sz="1600" dirty="0"/>
              <a:t>демонтаж </a:t>
            </a:r>
            <a:r>
              <a:rPr lang="ru-RU" sz="1600" dirty="0" smtClean="0"/>
              <a:t>рекламных конструкций</a:t>
            </a:r>
            <a:endParaRPr lang="ru-RU" sz="1600" dirty="0"/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РЕШЕНИЕ</a:t>
            </a:r>
            <a:r>
              <a:rPr lang="ru-RU" sz="1600" b="1" dirty="0">
                <a:solidFill>
                  <a:srgbClr val="0070C0"/>
                </a:solidFill>
              </a:rPr>
              <a:t>: </a:t>
            </a:r>
          </a:p>
          <a:p>
            <a:pPr algn="just"/>
            <a:r>
              <a:rPr lang="ru-RU" sz="1600" b="1" dirty="0" smtClean="0"/>
              <a:t>Принять схемы размещения рекламных конструкций</a:t>
            </a:r>
          </a:p>
          <a:p>
            <a:pPr algn="just"/>
            <a:r>
              <a:rPr lang="ru-RU" sz="1600" b="1" dirty="0" smtClean="0"/>
              <a:t>Согласовать схемы размещения рекламных конструкций с Министерством промышленности, предпринимательства и торговли Пермского края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89938" y="1681163"/>
            <a:ext cx="5183188" cy="823912"/>
          </a:xfrm>
        </p:spPr>
        <p:txBody>
          <a:bodyPr/>
          <a:lstStyle/>
          <a:p>
            <a:r>
              <a:rPr lang="ru-RU" dirty="0" smtClean="0"/>
              <a:t>Размещение нестационарных торговых объектов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07676" y="2505075"/>
            <a:ext cx="5547712" cy="368458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Непрозрачность формирования схемы размещения НТО, исключение объектов из схемы размещений НТО, незаконный демонтаж НТО, высокая плата за размещение НТО, отказ от заключения договоров на размещение НТО, </a:t>
            </a:r>
            <a:r>
              <a:rPr lang="ru-RU" sz="1600" dirty="0" err="1" smtClean="0"/>
              <a:t>непроведение</a:t>
            </a:r>
            <a:r>
              <a:rPr lang="ru-RU" sz="1600" dirty="0" smtClean="0"/>
              <a:t> конкурсных процедур на право размещения НТО</a:t>
            </a:r>
          </a:p>
          <a:p>
            <a:pPr marL="0" indent="0" algn="ctr">
              <a:buNone/>
            </a:pPr>
            <a:r>
              <a:rPr lang="ru-RU" sz="1600" b="1" dirty="0">
                <a:solidFill>
                  <a:srgbClr val="0070C0"/>
                </a:solidFill>
              </a:rPr>
              <a:t>РЕШЕНИЕ: </a:t>
            </a:r>
          </a:p>
          <a:p>
            <a:pPr algn="just"/>
            <a:r>
              <a:rPr lang="ru-RU" sz="1600" b="1" dirty="0"/>
              <a:t>Привести муниципальные нормативно-правовые акты в соответствие с </a:t>
            </a:r>
            <a:r>
              <a:rPr lang="ru-RU" sz="1600" b="1" dirty="0" smtClean="0"/>
              <a:t>изменениями, внесенными в постановление Правительства Пермского края № 966-п «Об утверждении Порядка разработки и утверждения схемы размещения нестационарных торговых объектов»</a:t>
            </a:r>
            <a:endParaRPr lang="ru-RU" sz="1600" b="1" dirty="0"/>
          </a:p>
          <a:p>
            <a:endParaRPr lang="ru-RU" sz="1600" dirty="0"/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3" y="135709"/>
            <a:ext cx="1911167" cy="615737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7070" y="5394789"/>
            <a:ext cx="2725148" cy="15302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4558" y="1769720"/>
            <a:ext cx="1173118" cy="117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60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180" y="9828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2 место </a:t>
            </a:r>
            <a:r>
              <a:rPr lang="ru-RU" sz="3600" b="1" dirty="0" smtClean="0">
                <a:solidFill>
                  <a:srgbClr val="0070C0"/>
                </a:solidFill>
              </a:rPr>
              <a:t>«Контрольно-надзорная деятельность»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0" y="145334"/>
            <a:ext cx="1911167" cy="615737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47" y="1039528"/>
            <a:ext cx="10433785" cy="53955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0246" y="2062086"/>
            <a:ext cx="7742591" cy="29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604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шаблон презентаци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1201</Words>
  <Application>Microsoft Office PowerPoint</Application>
  <PresentationFormat>Широкоэкранный</PresentationFormat>
  <Paragraphs>156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шаблон презентации</vt:lpstr>
      <vt:lpstr> Об основных проблемах и совершенствовании правового регулирования предпринимательской деятельности в Пермском крае</vt:lpstr>
      <vt:lpstr>Взаимодействие Уполномоченного  с Советом представительных органов муниципальных образований Пермского края</vt:lpstr>
      <vt:lpstr>Взаимодействие с предпринимателями на муниципальном уровне</vt:lpstr>
      <vt:lpstr>Точки доступа  в муниципальных образованиях Пермского края</vt:lpstr>
      <vt:lpstr>По состоянию на 18 декабря 2018 года  в адрес Уполномоченного по защите прав предпринимателей в Пермском крае поступило 925 обращений. 494 (53%) - устно, 431 – письменно (47%).</vt:lpstr>
      <vt:lpstr>Реализация отдельных полномочий Уполномоченного</vt:lpstr>
      <vt:lpstr>Основные проблемы на муниципальном уровне 1 место «Земельно-имущественные и арендные отношения» </vt:lpstr>
      <vt:lpstr>«Земельно-имущественные и арендные отношения» </vt:lpstr>
      <vt:lpstr>2 место «Контрольно-надзорная деятельность» </vt:lpstr>
      <vt:lpstr> РАБОЧАЯ ГРУППА  по контрольно-надзорной деятельности Совета по предпринимательству и улучшению инвестиционного климата в Пермском крае  (распоряжение губернатора Пк от 19.10.2017 № 238-р)</vt:lpstr>
      <vt:lpstr>Постановление Правительства ПК  от 19.10.2018 № 600-п</vt:lpstr>
      <vt:lpstr>Основные проблемы «Развитие и поддержка малого и среднего предпринимательства»</vt:lpstr>
      <vt:lpstr>ВАЖНО!  Развитие и поддержка социального предпринимательства</vt:lpstr>
      <vt:lpstr>Лучшие муниципальные практики</vt:lpstr>
      <vt:lpstr>Советы по предпринимательству в муниципальных образованиях Пк</vt:lpstr>
      <vt:lpstr>Презентация PowerPoint</vt:lpstr>
      <vt:lpstr>     Спасибо за внимание!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основных проблемах и совершенствовании правового регулирования предпринимательской деятельности в Пермском крае</dc:title>
  <dc:creator>Камина Ольга Владимировна</dc:creator>
  <cp:lastModifiedBy>Камина Ольга Владимировна</cp:lastModifiedBy>
  <cp:revision>44</cp:revision>
  <cp:lastPrinted>2018-12-20T08:07:20Z</cp:lastPrinted>
  <dcterms:created xsi:type="dcterms:W3CDTF">2017-12-12T08:46:18Z</dcterms:created>
  <dcterms:modified xsi:type="dcterms:W3CDTF">2018-12-20T09:04:57Z</dcterms:modified>
</cp:coreProperties>
</file>